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ink/ink1.xml" ContentType="application/inkml+xml"/>
  <Override PartName="/ppt/theme/theme2.xml" ContentType="application/vnd.openxmlformats-officedocument.theme+xml"/>
  <Override PartName="/ppt/ink/ink12.xml" ContentType="application/inkml+xml"/>
  <Override PartName="/ppt/ink/ink11.xml" ContentType="application/inkml+xml"/>
  <Override PartName="/ppt/ink/ink10.xml" ContentType="application/inkml+xml"/>
  <Override PartName="/ppt/ink/ink9.xml" ContentType="application/inkml+xml"/>
  <Override PartName="/ppt/ink/ink8.xml" ContentType="application/inkml+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425" r:id="rId2"/>
    <p:sldId id="456" r:id="rId3"/>
    <p:sldId id="417" r:id="rId4"/>
    <p:sldId id="454" r:id="rId5"/>
    <p:sldId id="464" r:id="rId6"/>
    <p:sldId id="453" r:id="rId7"/>
    <p:sldId id="424" r:id="rId8"/>
    <p:sldId id="455" r:id="rId9"/>
    <p:sldId id="451" r:id="rId10"/>
    <p:sldId id="287" r:id="rId11"/>
    <p:sldId id="278" r:id="rId12"/>
    <p:sldId id="457" r:id="rId13"/>
    <p:sldId id="458" r:id="rId14"/>
    <p:sldId id="459" r:id="rId15"/>
    <p:sldId id="460" r:id="rId16"/>
    <p:sldId id="461" r:id="rId17"/>
    <p:sldId id="462" r:id="rId18"/>
    <p:sldId id="463" r:id="rId19"/>
    <p:sldId id="465" r:id="rId20"/>
    <p:sldId id="466"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836"/>
  </p:normalViewPr>
  <p:slideViewPr>
    <p:cSldViewPr snapToGrid="0" snapToObjects="1">
      <p:cViewPr varScale="1">
        <p:scale>
          <a:sx n="94" d="100"/>
          <a:sy n="94" d="100"/>
        </p:scale>
        <p:origin x="23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10.465"/>
    </inkml:context>
    <inkml:brush xml:id="br0">
      <inkml:brushProperty name="width" value="0.2" units="cm"/>
      <inkml:brushProperty name="height" value="0.2" units="cm"/>
      <inkml:brushProperty name="color" value="#004F8B"/>
    </inkml:brush>
  </inkml:definitions>
  <inkml:trace contextRef="#ctx0" brushRef="#br0">2392 0 24575,'-63'14'0,"-4"7"0,8 2 0,-1 1 0,-18 10 0,10-1 0,-2 1 0,19-10 0,-3 1 0,-5 3 0,-7 4 0,-1 0 0,-9 5 0,-2 1 0,0 0-376,0-1 0,1 2 0,1-2 376,2 0 0,0 0 0,6-3 0,-5 3 0,8-2 184,16-8 1,5 0-185,-21 17 187,6 2-187,-12 11 0,31-25 0,-1 0 0,-3 3 0,0 1 286,3-2 0,2 1-286,-18 23 0,9-4 0,11-6 0,1-1 0,1-2 0,6-7 0,9-12 0,10-12 0,7-9 0,2-2 0,1 7 0,0-8 0,0 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18.921"/>
    </inkml:context>
    <inkml:brush xml:id="br0">
      <inkml:brushProperty name="width" value="0.2" units="cm"/>
      <inkml:brushProperty name="height" value="0.2" units="cm"/>
      <inkml:brushProperty name="color" value="#004F8B"/>
    </inkml:brush>
  </inkml:definitions>
  <inkml:trace contextRef="#ctx0" brushRef="#br0">0 1740 24575,'39'-27'0,"21"-18"0,-22 15 0,31-25 0,-24 17 0,-3 3 0,2-1 0,20-13 0,-13 9 0,1 1 0,16-14 0,-29 21 0,0 0 0,23-27 0,-1-1 0,-16 18 0,3 0 0,-10 8 0,1 1 0,13-8 0,1 1 0,25-17 0,-38 27 0,0 0 0,1-2 0,0 0 0,1-1 0,-1 1 0,35-27 0,-12 8 0,-13 6 0,-9 4 0,1-2 0,2-1 0,-3 5 0,-4 4 0,-1-1 0,-1 0 0,-1-2 0,-7 5 0,-10 10 0,-6 5 0,-5 7 0,-2 2 0,0 1 0,2-3 0,1-4 0,0 1 0,-1 3 0,-2 4 0,-3 5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28.481"/>
    </inkml:context>
    <inkml:brush xml:id="br0">
      <inkml:brushProperty name="width" value="0.2" units="cm"/>
      <inkml:brushProperty name="height" value="0.2" units="cm"/>
      <inkml:brushProperty name="color" value="#004F8B"/>
    </inkml:brush>
  </inkml:definitions>
  <inkml:trace contextRef="#ctx0" brushRef="#br0">1014 19 24575,'-61'-6'0,"-28"1"0,5 0 0,18 3 0,-2 2 0,17 0 0,0 0 0,-10 1 0,-1 1 0,9-1 0,3 1 0,-19 2 0,24-1 0,26 0 0,11 0 0,-8 3 0,-13 4 0,-11 5 0,-2-2 0,11-3 0,16-6 0,11-3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28.482"/>
    </inkml:context>
    <inkml:brush xml:id="br0">
      <inkml:brushProperty name="width" value="0.2" units="cm"/>
      <inkml:brushProperty name="height" value="0.2" units="cm"/>
      <inkml:brushProperty name="color" value="#004F8B"/>
    </inkml:brush>
  </inkml:definitions>
  <inkml:trace contextRef="#ctx0" brushRef="#br0">1 0 24575,'0'71'0,"2"-15"0,1-1 0,0 16 0,2-15 0,0-5 0,3-12 0,0 12 0,-3-20 0,-2 8 0,-2-18 0,0 19 0,1-7 0,4 14 0,0-13 0,5 11 0,-4-18 0,-1 2 0,-2-11 0,-3-8 0,1-2 0,-2-3 0,0 1 0,0 1 0,1 1 0,1 0 0,-1-1 0,1-3 0,0 1 0,0 0 0,0 2 0,-6 3 0,-5 9 0,3-9 0,-2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21.712"/>
    </inkml:context>
    <inkml:brush xml:id="br0">
      <inkml:brushProperty name="width" value="0.2" units="cm"/>
      <inkml:brushProperty name="height" value="0.2" units="cm"/>
      <inkml:brushProperty name="color" value="#004F8B"/>
    </inkml:brush>
  </inkml:definitions>
  <inkml:trace contextRef="#ctx0" brushRef="#br0">1 115 24575,'18'-4'0,"11"-4"0,-16 4 0,20-6 0,-5 6 0,21-2 0,15 0 0,4 0 0,-4 1 0,-12 1 0,-24 2 0,9-1 0,-9 0 0,5-2 0,1-2 0,-7 0 0,0 0 0,1 1 0,-7 1 0,-4 0 0,-3 1 0,-4 1 0,-4 3 0,-20 7 0,8-5 0,-11 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21.713"/>
    </inkml:context>
    <inkml:brush xml:id="br0">
      <inkml:brushProperty name="width" value="0.2" units="cm"/>
      <inkml:brushProperty name="height" value="0.2" units="cm"/>
      <inkml:brushProperty name="color" value="#004F8B"/>
    </inkml:brush>
  </inkml:definitions>
  <inkml:trace contextRef="#ctx0" brushRef="#br0">0 592 24575,'3'-31'0,"-1"-18"0,-1 22 0,1-24 0,2 16 0,0-10 0,-1-7 0,-5 3 0,-1 8 0,1 6 0,0 11 0,2 7 0,2-1 0,2-4 0,0 0 0,1 3 0,-2 6 0,-3 6 0,1 1 0,1 0 0,-2 1 0,1 0 0,1-1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42.339"/>
    </inkml:context>
    <inkml:brush xml:id="br0">
      <inkml:brushProperty name="width" value="0.2" units="cm"/>
      <inkml:brushProperty name="height" value="0.2" units="cm"/>
      <inkml:brushProperty name="color" value="#004F8B"/>
    </inkml:brush>
  </inkml:definitions>
  <inkml:trace contextRef="#ctx0" brushRef="#br0">0 1 24575,'45'25'0,"5"6"0,-1 1 0,-1 2 0,-5 5 0,-6 0 0,21 24 0,1-4 0,-20-23 0,3-1 0,-2-3 0,1-2 0,40 27 0,-2-1 0,-4 3 0,-35-26 0,2 2 0,2 3 0,2 0 0,-1 1 0,1-1 0,-1-2 0,-1 0 0,-4-4 0,-2 0 0,31 30 0,-2 5 0,-1 2 0,5-2 0,-27-32 0,3-1 0,10 1 0,1 0 0,4 1 0,-1-1 0,-4-3 0,-3 0 0,28 21 0,-20-6 0,1-1 0,6-1 0,3-4 0,-6-5 0,-13-9 0,-10-6 0,-12-5 0,0 0 0,-11-5 0,-4-1 0,-10-6 0,-6-4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52.266"/>
    </inkml:context>
    <inkml:brush xml:id="br0">
      <inkml:brushProperty name="width" value="0.2" units="cm"/>
      <inkml:brushProperty name="height" value="0.2" units="cm"/>
      <inkml:brushProperty name="color" value="#004F8B"/>
    </inkml:brush>
  </inkml:definitions>
  <inkml:trace contextRef="#ctx0" brushRef="#br0">165 625 24575,'-5'-46'0,"1"6"0,-3-5 0,-11-15 0,-10-10 0,-5-8 0,4 11 0,11 16 0,9 11 0,6 8 0,3 5 0,0 4 0,1 3 0,-1 6 0,-2 5 0,-2 7 0,-1 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49:52.267"/>
    </inkml:context>
    <inkml:brush xml:id="br0">
      <inkml:brushProperty name="width" value="0.2" units="cm"/>
      <inkml:brushProperty name="height" value="0.2" units="cm"/>
      <inkml:brushProperty name="color" value="#004F8B"/>
    </inkml:brush>
  </inkml:definitions>
  <inkml:trace contextRef="#ctx0" brushRef="#br0">859 82 24575,'-33'-8'0,"-12"-2"0,-12 1 0,-28-3 0,33 6 0,2 0 0,-19-1 0,3 1 0,51 5 0,1 0 0,8 1 0,3 0 0,-3 0 0,-14-2 0,-17 0 0,-14-1 0,-1 1 0,11 0 0,20 0 0,-9 1 0,-1 0 0,-5 0 0,8 1 0,17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01.765"/>
    </inkml:context>
    <inkml:brush xml:id="br0">
      <inkml:brushProperty name="width" value="0.2" units="cm"/>
      <inkml:brushProperty name="height" value="0.2" units="cm"/>
      <inkml:brushProperty name="color" value="#004F8B"/>
    </inkml:brush>
  </inkml:definitions>
  <inkml:trace contextRef="#ctx0" brushRef="#br0">0 0 24575,'25'15'0,"21"12"0,11 6 0,-12-8 0,6 2 0,25 14 0,-1-1 0,-27-15 0,-1 1 0,30 18 0,1 2 0,-31-16 0,-1 1 0,19 10 0,3 3 0,7 4 0,1 0 0,-2-2 0,-2-1 0,-7-5 0,-2-2 0,-8-4 0,1 1 0,4 1 0,3 1 0,11 7 0,5 1-198,-17-11 1,3 1 0,1-1 197,2 1 0,1 0 0,-1-1 0,-5-3 0,0-1 0,-4-1 0,15 7 0,-5-2 0,-14-5 0,-5-1 0,27 18 0,-22-10 0,-13-6 0,-7-4 592,9 6-592,28 15 0,-18-14 0,5 0 0,7 5 0,2-1 0,-4-2 0,-1-2 0,-11-5 0,-4-2 0,16 10 0,-19-12 0,-14-7 0,-8-6 0,-12-6 0,-4-2 0,-6-3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09.955"/>
    </inkml:context>
    <inkml:brush xml:id="br0">
      <inkml:brushProperty name="width" value="0.2" units="cm"/>
      <inkml:brushProperty name="height" value="0.2" units="cm"/>
      <inkml:brushProperty name="color" value="#004F8B"/>
    </inkml:brush>
  </inkml:definitions>
  <inkml:trace contextRef="#ctx0" brushRef="#br0">0 0 24575,'49'0'0,"21"0"0,10 0 0,18 3 0,-47-1 0,-2 0 0,36 6 0,-8 2 0,-27-2 0,4 3 0,1 1 0,13 1 0,-9-2 0,-12-3 0,-15-4 0,-1 0 0,3 1 0,4 1 0,1-2 0,-2 2 0,-2-2 0,-5-1 0,-9 0 0,-14-1 0,-48 4 0,-18 0 0,28-1 0,-20 0 0,-1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15:50:09.956"/>
    </inkml:context>
    <inkml:brush xml:id="br0">
      <inkml:brushProperty name="width" value="0.2" units="cm"/>
      <inkml:brushProperty name="height" value="0.2" units="cm"/>
      <inkml:brushProperty name="color" value="#004F8B"/>
    </inkml:brush>
  </inkml:definitions>
  <inkml:trace contextRef="#ctx0" brushRef="#br0">1 0 24575,'16'41'0,"7"13"0,5 6 0,5 8 0,-1 5 0,-6-11 0,6 23 0,-8-21 0,3 8 0,-6-15 0,0-3 0,1-2 0,5 1 0,-11-21 0,1 0 0,-12-17 0,3 8 0,6 5 0,4 0 0,1-2 0,0-7 0,-5-16 0,-1-11 0,-14-10 0,4 2 0,-9 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F3041-4BE5-F848-B299-7E3928EB7F13}" type="datetimeFigureOut">
              <a:rPr lang="de-DE" smtClean="0"/>
              <a:t>08.05.26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A7355-3D28-134D-8466-8F7887F0BB69}" type="slidenum">
              <a:rPr lang="de-DE" smtClean="0"/>
              <a:t>‹Nr.›</a:t>
            </a:fld>
            <a:endParaRPr lang="de-DE"/>
          </a:p>
        </p:txBody>
      </p:sp>
    </p:spTree>
    <p:extLst>
      <p:ext uri="{BB962C8B-B14F-4D97-AF65-F5344CB8AC3E}">
        <p14:creationId xmlns:p14="http://schemas.microsoft.com/office/powerpoint/2010/main" val="314518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B2A7355-3D28-134D-8466-8F7887F0BB69}" type="slidenum">
              <a:rPr lang="de-DE" smtClean="0"/>
              <a:t>1</a:t>
            </a:fld>
            <a:endParaRPr lang="de-DE"/>
          </a:p>
        </p:txBody>
      </p:sp>
    </p:spTree>
    <p:extLst>
      <p:ext uri="{BB962C8B-B14F-4D97-AF65-F5344CB8AC3E}">
        <p14:creationId xmlns:p14="http://schemas.microsoft.com/office/powerpoint/2010/main" val="137921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4FEFB-8C5D-2448-9151-9F1B568B159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A6D15D-37E1-B747-A0A0-EC153687A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C860289-4F20-E54B-AD11-1FCBD5E7EC2F}"/>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20DA2DAF-0676-9A41-842A-05F1DB69C6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C44DD3-D997-7F45-9D2C-39BE41DBF515}"/>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54076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7E17D-C383-904C-840D-FC4F4D5B246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DEF9E5C-8151-1F41-A5BF-5AE83A0FB0F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D621B7-FBFC-BB42-98CA-5E2119BF11A6}"/>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E4CF0E74-6593-7F48-B723-C8B1841B7A2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CB5435-3B1D-FA4A-A392-434F9DD6AE7E}"/>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126602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105685-601D-5F4B-99F9-DD05AC82F87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BAD7B46-1591-A642-AFFF-11BE46B2021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1573FF-0D28-7742-A6BF-C6F6A96A2934}"/>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A400AC97-424B-2A4E-90F6-5D907B001D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911CE4-72AC-084E-B9D1-F01B08CEAD8E}"/>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347190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5ED83-940B-6340-8B72-6DAF5F5A32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7716C20-2A25-3A40-9DB9-EE2141B535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18886E-51D2-1E4D-8A9B-838B0BB2E7C4}"/>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5BA52F5C-53AE-5D43-9EF0-CEB120DE7A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67BE00-CADF-424E-92E5-30BDE6C89D84}"/>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379244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A5C7A-5330-0B49-A6A8-758F47BEC49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B0F9D57-B671-7C4F-B796-F5D29A5C9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80959CE-460E-9B4C-88CD-AA581EC52823}"/>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1DD0B7CE-63BF-A74D-993B-90E4EA77C9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49A764-57DB-1B4F-95B8-0C96B8E69712}"/>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77530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29095-CAB1-5342-A3B5-537D8DE38C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144436C-55ED-464F-ABF2-07F6C12599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65A7486-7C52-D94B-B7C9-4941644F536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F03F28-72F6-B843-AD82-B633B03791F9}"/>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6" name="Fußzeilenplatzhalter 5">
            <a:extLst>
              <a:ext uri="{FF2B5EF4-FFF2-40B4-BE49-F238E27FC236}">
                <a16:creationId xmlns:a16="http://schemas.microsoft.com/office/drawing/2014/main" id="{17EBB444-A59B-2B48-B4C5-3A726CBD67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55BB25-CAA4-2A41-8C3C-55D9CE123192}"/>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411621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5054F-8058-8742-B231-0E61D32374B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55BA5A6-44EB-8345-944B-6F0398AAD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9274042-C0F5-6D44-A823-8ADBCC5A011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34921BF-D2E7-8D4F-AF58-6369F2874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C161AC1-1636-FF4D-A3FB-481DAFD1163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8312B17-AEFD-1C4E-8FC1-9DA91F165C92}"/>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8" name="Fußzeilenplatzhalter 7">
            <a:extLst>
              <a:ext uri="{FF2B5EF4-FFF2-40B4-BE49-F238E27FC236}">
                <a16:creationId xmlns:a16="http://schemas.microsoft.com/office/drawing/2014/main" id="{6A8E9FA9-349F-A143-B1B0-B597A233775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D1645E4-8F19-9444-BCEF-17C46581890D}"/>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92605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96AE8-1E5A-0E4C-83B7-E318C885F55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0F9FAAF-6BAE-A343-959C-6928559E072F}"/>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4" name="Fußzeilenplatzhalter 3">
            <a:extLst>
              <a:ext uri="{FF2B5EF4-FFF2-40B4-BE49-F238E27FC236}">
                <a16:creationId xmlns:a16="http://schemas.microsoft.com/office/drawing/2014/main" id="{6B536DFF-45E6-C744-A7D2-E37375A2DEF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C67FEF3-4085-784C-87C1-F8E35BC461B5}"/>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82980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ABCE95-DDAF-644D-AB6C-45CC621509D4}"/>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3" name="Fußzeilenplatzhalter 2">
            <a:extLst>
              <a:ext uri="{FF2B5EF4-FFF2-40B4-BE49-F238E27FC236}">
                <a16:creationId xmlns:a16="http://schemas.microsoft.com/office/drawing/2014/main" id="{C2F84057-0160-134A-96A8-943D67BEEC0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99F51B1-643F-5640-859B-AB84265C0827}"/>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133736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DB448-7659-374C-937D-77C9C99DD1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6419A6-BA1C-374C-812F-DD55010D3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4D7E99F-EA09-6A45-9EC1-B6E56255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20C6E6-CF61-1348-826F-8AAD50A0A779}"/>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6" name="Fußzeilenplatzhalter 5">
            <a:extLst>
              <a:ext uri="{FF2B5EF4-FFF2-40B4-BE49-F238E27FC236}">
                <a16:creationId xmlns:a16="http://schemas.microsoft.com/office/drawing/2014/main" id="{D8883767-6469-014A-AA15-67531B36551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75457D-1ACE-8D46-AC04-1C53EE341973}"/>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48208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216DB-2062-E34C-8A65-623E9D6C28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F5BE4F5-222B-2E41-88E4-94F29E848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B262E7B-5F3D-D14E-8CDC-A31296FAB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53C4DD-841C-B342-BDA3-A6117C3E68FD}"/>
              </a:ext>
            </a:extLst>
          </p:cNvPr>
          <p:cNvSpPr>
            <a:spLocks noGrp="1"/>
          </p:cNvSpPr>
          <p:nvPr>
            <p:ph type="dt" sz="half" idx="10"/>
          </p:nvPr>
        </p:nvSpPr>
        <p:spPr/>
        <p:txBody>
          <a:bodyPr/>
          <a:lstStyle/>
          <a:p>
            <a:fld id="{2E30465D-F4C6-3047-97F1-15957DCEC982}" type="datetimeFigureOut">
              <a:rPr lang="de-DE" smtClean="0"/>
              <a:t>08.05.26</a:t>
            </a:fld>
            <a:endParaRPr lang="de-DE"/>
          </a:p>
        </p:txBody>
      </p:sp>
      <p:sp>
        <p:nvSpPr>
          <p:cNvPr id="6" name="Fußzeilenplatzhalter 5">
            <a:extLst>
              <a:ext uri="{FF2B5EF4-FFF2-40B4-BE49-F238E27FC236}">
                <a16:creationId xmlns:a16="http://schemas.microsoft.com/office/drawing/2014/main" id="{4985ED6D-8184-3446-8E75-2140C5993E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CB39BB1-0834-A048-926B-C6119E9EBFAA}"/>
              </a:ext>
            </a:extLst>
          </p:cNvPr>
          <p:cNvSpPr>
            <a:spLocks noGrp="1"/>
          </p:cNvSpPr>
          <p:nvPr>
            <p:ph type="sldNum" sz="quarter" idx="12"/>
          </p:nvPr>
        </p:nvSpPr>
        <p:spPr/>
        <p:txBody>
          <a:bodyPr/>
          <a:lstStyle/>
          <a:p>
            <a:fld id="{D04C9DD1-68CD-704E-8FBF-3E4C86AD2A0F}" type="slidenum">
              <a:rPr lang="de-DE" smtClean="0"/>
              <a:t>‹Nr.›</a:t>
            </a:fld>
            <a:endParaRPr lang="de-DE"/>
          </a:p>
        </p:txBody>
      </p:sp>
    </p:spTree>
    <p:extLst>
      <p:ext uri="{BB962C8B-B14F-4D97-AF65-F5344CB8AC3E}">
        <p14:creationId xmlns:p14="http://schemas.microsoft.com/office/powerpoint/2010/main" val="285351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CA41938-3E52-CF4A-A2DA-2CE4C0900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C894F9F-49DE-784C-B7D6-14A34E12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460070-A078-B841-845C-8C99FAA8D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0465D-F4C6-3047-97F1-15957DCEC982}" type="datetimeFigureOut">
              <a:rPr lang="de-DE" smtClean="0"/>
              <a:t>08.05.26</a:t>
            </a:fld>
            <a:endParaRPr lang="de-DE"/>
          </a:p>
        </p:txBody>
      </p:sp>
      <p:sp>
        <p:nvSpPr>
          <p:cNvPr id="5" name="Fußzeilenplatzhalter 4">
            <a:extLst>
              <a:ext uri="{FF2B5EF4-FFF2-40B4-BE49-F238E27FC236}">
                <a16:creationId xmlns:a16="http://schemas.microsoft.com/office/drawing/2014/main" id="{7E1CEF04-8791-0D41-A323-640DACEB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D1DC1F-5A66-8342-9C11-58F45320B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C9DD1-68CD-704E-8FBF-3E4C86AD2A0F}" type="slidenum">
              <a:rPr lang="de-DE" smtClean="0"/>
              <a:t>‹Nr.›</a:t>
            </a:fld>
            <a:endParaRPr lang="de-DE"/>
          </a:p>
        </p:txBody>
      </p:sp>
    </p:spTree>
    <p:extLst>
      <p:ext uri="{BB962C8B-B14F-4D97-AF65-F5344CB8AC3E}">
        <p14:creationId xmlns:p14="http://schemas.microsoft.com/office/powerpoint/2010/main" val="93175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 Type="http://schemas.microsoft.com/office/2007/relationships/hdphoto" Target="../media/hdphoto1.wdp"/><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customXml" Target="../ink/ink11.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30C67D74-5C5D-41A7-D86D-1774CEB0A572}"/>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5DD24992-9324-AA71-08E0-4BABBD05D39D}"/>
              </a:ext>
            </a:extLst>
          </p:cNvPr>
          <p:cNvSpPr txBox="1"/>
          <p:nvPr/>
        </p:nvSpPr>
        <p:spPr>
          <a:xfrm>
            <a:off x="0" y="3537018"/>
            <a:ext cx="12192000" cy="3319700"/>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60017BE3-DD6D-F0A1-91A7-ADB427562202}"/>
              </a:ext>
            </a:extLst>
          </p:cNvPr>
          <p:cNvPicPr>
            <a:picLocks noChangeAspect="1"/>
          </p:cNvPicPr>
          <p:nvPr/>
        </p:nvPicPr>
        <p:blipFill rotWithShape="1">
          <a:blip r:embed="rId3">
            <a:alphaModFix amt="11000"/>
            <a:extLst>
              <a:ext uri="{BEBA8EAE-BF5A-486C-A8C5-ECC9F3942E4B}">
                <a14:imgProps xmlns:a14="http://schemas.microsoft.com/office/drawing/2010/main">
                  <a14:imgLayer r:embed="rId4">
                    <a14:imgEffect>
                      <a14:colorTemperature colorTemp="6935"/>
                    </a14:imgEffect>
                    <a14:imgEffect>
                      <a14:saturation sat="77000"/>
                    </a14:imgEffect>
                  </a14:imgLayer>
                </a14:imgProps>
              </a:ext>
            </a:extLst>
          </a:blip>
          <a:srcRect b="900"/>
          <a:stretch/>
        </p:blipFill>
        <p:spPr>
          <a:xfrm>
            <a:off x="20" y="1281"/>
            <a:ext cx="12191980" cy="6856719"/>
          </a:xfrm>
          <a:prstGeom prst="rect">
            <a:avLst/>
          </a:prstGeom>
        </p:spPr>
      </p:pic>
      <p:sp>
        <p:nvSpPr>
          <p:cNvPr id="21" name="Textfeld 20">
            <a:extLst>
              <a:ext uri="{FF2B5EF4-FFF2-40B4-BE49-F238E27FC236}">
                <a16:creationId xmlns:a16="http://schemas.microsoft.com/office/drawing/2014/main" id="{451FB568-ADE3-4FAF-FBE8-82DDF29A2B34}"/>
              </a:ext>
            </a:extLst>
          </p:cNvPr>
          <p:cNvSpPr txBox="1"/>
          <p:nvPr/>
        </p:nvSpPr>
        <p:spPr>
          <a:xfrm>
            <a:off x="410816" y="251791"/>
            <a:ext cx="11421299" cy="6278642"/>
          </a:xfrm>
          <a:prstGeom prst="rect">
            <a:avLst/>
          </a:prstGeom>
          <a:noFill/>
        </p:spPr>
        <p:txBody>
          <a:bodyPr wrap="square" rtlCol="0">
            <a:spAutoFit/>
          </a:bodyPr>
          <a:lstStyle/>
          <a:p>
            <a:pPr algn="ctr"/>
            <a:endParaRPr lang="de-DE" b="1" dirty="0">
              <a:solidFill>
                <a:srgbClr val="945200"/>
              </a:solidFill>
            </a:endParaRPr>
          </a:p>
          <a:p>
            <a:pPr algn="ctr"/>
            <a:r>
              <a:rPr lang="de-DE" sz="4800" b="1" dirty="0">
                <a:solidFill>
                  <a:srgbClr val="945200"/>
                </a:solidFill>
              </a:rPr>
              <a:t>GEMEINSAM DER KRAFT DES</a:t>
            </a:r>
          </a:p>
          <a:p>
            <a:pPr algn="ctr"/>
            <a:r>
              <a:rPr lang="de-DE" sz="4800" b="1" dirty="0">
                <a:solidFill>
                  <a:srgbClr val="945200"/>
                </a:solidFill>
              </a:rPr>
              <a:t>EVANGELIUMS VERTRAUEN</a:t>
            </a:r>
          </a:p>
          <a:p>
            <a:pPr algn="ctr"/>
            <a:endParaRPr lang="de-DE" sz="1200" b="1" dirty="0">
              <a:solidFill>
                <a:srgbClr val="945200"/>
              </a:solidFill>
            </a:endParaRPr>
          </a:p>
          <a:p>
            <a:pPr algn="ctr"/>
            <a:r>
              <a:rPr lang="de-DE" sz="3200" b="1" dirty="0">
                <a:solidFill>
                  <a:srgbClr val="945200"/>
                </a:solidFill>
              </a:rPr>
              <a:t>ZWISCHEN FUNDAMENTALISMUS</a:t>
            </a:r>
          </a:p>
          <a:p>
            <a:pPr algn="ctr"/>
            <a:r>
              <a:rPr lang="de-DE" sz="3200" b="1" dirty="0">
                <a:solidFill>
                  <a:srgbClr val="945200"/>
                </a:solidFill>
              </a:rPr>
              <a:t>UND PROGRESSIVEM RELATIVISMUS</a:t>
            </a:r>
          </a:p>
          <a:p>
            <a:pPr algn="ctr"/>
            <a:endParaRPr lang="de-DE" sz="2000" b="1" dirty="0"/>
          </a:p>
          <a:p>
            <a:pPr algn="ctr"/>
            <a:endParaRPr lang="de-DE" sz="2000" b="1" dirty="0"/>
          </a:p>
          <a:p>
            <a:pPr algn="ctr"/>
            <a:endParaRPr lang="de-DE" sz="2000" b="1" dirty="0"/>
          </a:p>
          <a:p>
            <a:pPr algn="ctr"/>
            <a:r>
              <a:rPr lang="de-DE" sz="3200" b="1" dirty="0"/>
              <a:t>DR. ROLAND HARDMEIER</a:t>
            </a:r>
          </a:p>
          <a:p>
            <a:pPr algn="ctr"/>
            <a:endParaRPr lang="de-DE" sz="1200" b="1" dirty="0"/>
          </a:p>
          <a:p>
            <a:pPr algn="ctr"/>
            <a:r>
              <a:rPr lang="de-DE" sz="3200" b="1" dirty="0"/>
              <a:t>SCHWEIZERISCHE EVANGELISCHE ALLIANZ</a:t>
            </a:r>
          </a:p>
          <a:p>
            <a:pPr algn="ctr"/>
            <a:endParaRPr lang="de-DE" sz="1200" b="1" dirty="0"/>
          </a:p>
          <a:p>
            <a:pPr algn="ctr"/>
            <a:r>
              <a:rPr lang="de-DE" sz="3200" b="1" dirty="0"/>
              <a:t>DELEGIERTENVERSAMMLUNG 9.5.2026</a:t>
            </a:r>
          </a:p>
          <a:p>
            <a:pPr algn="ctr"/>
            <a:endParaRPr lang="de-DE" sz="3200" b="1" dirty="0"/>
          </a:p>
        </p:txBody>
      </p:sp>
    </p:spTree>
    <p:extLst>
      <p:ext uri="{BB962C8B-B14F-4D97-AF65-F5344CB8AC3E}">
        <p14:creationId xmlns:p14="http://schemas.microsoft.com/office/powerpoint/2010/main" val="360225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51C4687E-4605-A1F5-0FB4-3FC5E6FB909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195"/>
            <a:ext cx="12192000" cy="6858195"/>
          </a:xfrm>
          <a:prstGeom prst="rect">
            <a:avLst/>
          </a:prstGeom>
        </p:spPr>
      </p:pic>
      <p:sp>
        <p:nvSpPr>
          <p:cNvPr id="6" name="Textfeld 5">
            <a:extLst>
              <a:ext uri="{FF2B5EF4-FFF2-40B4-BE49-F238E27FC236}">
                <a16:creationId xmlns:a16="http://schemas.microsoft.com/office/drawing/2014/main" id="{E11135F5-68B6-76E8-A66C-50470A2D4B36}"/>
              </a:ext>
            </a:extLst>
          </p:cNvPr>
          <p:cNvSpPr txBox="1"/>
          <p:nvPr/>
        </p:nvSpPr>
        <p:spPr>
          <a:xfrm>
            <a:off x="566057" y="446314"/>
            <a:ext cx="10940143" cy="4524315"/>
          </a:xfrm>
          <a:prstGeom prst="rect">
            <a:avLst/>
          </a:prstGeom>
          <a:noFill/>
        </p:spPr>
        <p:txBody>
          <a:bodyPr wrap="square" rtlCol="0">
            <a:spAutoFit/>
          </a:bodyPr>
          <a:lstStyle/>
          <a:p>
            <a:pPr algn="ctr"/>
            <a:r>
              <a:rPr lang="de-CH" sz="3200" dirty="0">
                <a:solidFill>
                  <a:schemeClr val="bg1"/>
                </a:solidFill>
                <a:ea typeface="Times New Roman" panose="02020603050405020304" pitchFamily="18" charset="0"/>
              </a:rPr>
              <a:t>Glaubensbasis der Europäischen Evangelischen Allianz</a:t>
            </a:r>
            <a:r>
              <a:rPr lang="de-CH" sz="3200" dirty="0">
                <a:solidFill>
                  <a:schemeClr val="bg1"/>
                </a:solidFill>
                <a:effectLst/>
                <a:ea typeface="Times New Roman" panose="02020603050405020304" pitchFamily="18" charset="0"/>
              </a:rPr>
              <a:t>:</a:t>
            </a:r>
          </a:p>
          <a:p>
            <a:endParaRPr lang="de-CH" sz="3200" dirty="0">
              <a:solidFill>
                <a:schemeClr val="bg1"/>
              </a:solidFill>
              <a:effectLst/>
              <a:ea typeface="Times New Roman" panose="02020603050405020304" pitchFamily="18" charset="0"/>
            </a:endParaRPr>
          </a:p>
          <a:p>
            <a:pPr algn="just">
              <a:spcAft>
                <a:spcPts val="600"/>
              </a:spcAft>
              <a:tabLst>
                <a:tab pos="270510" algn="l"/>
              </a:tabLst>
            </a:pPr>
            <a:r>
              <a:rPr lang="de-CH" sz="3200" dirty="0">
                <a:solidFill>
                  <a:schemeClr val="bg1"/>
                </a:solidFill>
              </a:rPr>
              <a:t>«Evangelische Christen bekennen sich zu der in den Schriften des Alten und Neuen Testaments gegebenen Offenbarung des dreieinigen Gottes und zu dem im Evangelium niedergelegten geschichtlichen Glauben ... [Wir bekennen] die göttliche Inspi-ration der Heiligen Schrift, ihre völlige Zuverlässigkeit und höchste Autorität in allen Fragen des Glaubens und der Lebensführung.» </a:t>
            </a:r>
            <a:endParaRPr lang="de-CH"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889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51C4687E-4605-A1F5-0FB4-3FC5E6FB909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0"/>
            <a:ext cx="12192000" cy="6858195"/>
          </a:xfrm>
          <a:prstGeom prst="rect">
            <a:avLst/>
          </a:prstGeom>
        </p:spPr>
      </p:pic>
      <p:sp>
        <p:nvSpPr>
          <p:cNvPr id="7" name="Textfeld 6">
            <a:extLst>
              <a:ext uri="{FF2B5EF4-FFF2-40B4-BE49-F238E27FC236}">
                <a16:creationId xmlns:a16="http://schemas.microsoft.com/office/drawing/2014/main" id="{888D4E08-9EF4-1D7A-4F82-D8A0A266C26D}"/>
              </a:ext>
            </a:extLst>
          </p:cNvPr>
          <p:cNvSpPr txBox="1"/>
          <p:nvPr/>
        </p:nvSpPr>
        <p:spPr>
          <a:xfrm>
            <a:off x="0" y="2009503"/>
            <a:ext cx="12188952" cy="1631216"/>
          </a:xfrm>
          <a:prstGeom prst="rect">
            <a:avLst/>
          </a:prstGeom>
          <a:solidFill>
            <a:schemeClr val="bg1">
              <a:alpha val="63805"/>
            </a:schemeClr>
          </a:solidFill>
        </p:spPr>
        <p:txBody>
          <a:bodyPr wrap="square" rtlCol="0">
            <a:spAutoFit/>
          </a:bodyPr>
          <a:lstStyle/>
          <a:p>
            <a:endParaRPr lang="de-DE" sz="1600" b="1" dirty="0"/>
          </a:p>
          <a:p>
            <a:pPr algn="ctr"/>
            <a:r>
              <a:rPr lang="de-CH" sz="3200" dirty="0"/>
              <a:t>Dem Verlust zentraler Glaubenswahrheiten geht</a:t>
            </a:r>
          </a:p>
          <a:p>
            <a:pPr algn="ctr"/>
            <a:r>
              <a:rPr lang="de-CH" sz="3200" dirty="0"/>
              <a:t>ein Vertrauensverlust in die Bibel als Gottes Wort voraus.</a:t>
            </a:r>
          </a:p>
          <a:p>
            <a:pPr algn="ctr"/>
            <a:endParaRPr lang="de-DE" sz="2000" b="1" dirty="0"/>
          </a:p>
        </p:txBody>
      </p:sp>
    </p:spTree>
    <p:extLst>
      <p:ext uri="{BB962C8B-B14F-4D97-AF65-F5344CB8AC3E}">
        <p14:creationId xmlns:p14="http://schemas.microsoft.com/office/powerpoint/2010/main" val="24111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FB70AB-E519-DF1F-8EAC-6898575EE6A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B9D6C17-B363-CEC1-893F-93A00B18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descr="Ein Bild, das Text, aus Holz, Holz enthält.&#10;&#10;Automatisch generierte Beschreibung">
            <a:extLst>
              <a:ext uri="{FF2B5EF4-FFF2-40B4-BE49-F238E27FC236}">
                <a16:creationId xmlns:a16="http://schemas.microsoft.com/office/drawing/2014/main" id="{DF898025-BA7E-D6DD-5F8C-8881AD92EAE3}"/>
              </a:ext>
            </a:extLst>
          </p:cNvPr>
          <p:cNvPicPr>
            <a:picLocks noChangeAspect="1"/>
          </p:cNvPicPr>
          <p:nvPr/>
        </p:nvPicPr>
        <p:blipFill>
          <a:blip r:embed="rId2"/>
          <a:stretch>
            <a:fillRect/>
          </a:stretch>
        </p:blipFill>
        <p:spPr>
          <a:xfrm>
            <a:off x="-1" y="-1"/>
            <a:ext cx="5644055" cy="6871023"/>
          </a:xfrm>
          <a:prstGeom prst="rect">
            <a:avLst/>
          </a:prstGeom>
        </p:spPr>
      </p:pic>
      <p:sp>
        <p:nvSpPr>
          <p:cNvPr id="6" name="Textfeld 5">
            <a:extLst>
              <a:ext uri="{FF2B5EF4-FFF2-40B4-BE49-F238E27FC236}">
                <a16:creationId xmlns:a16="http://schemas.microsoft.com/office/drawing/2014/main" id="{E2F9B8D6-824C-9B89-641D-00E1334EBB5A}"/>
              </a:ext>
            </a:extLst>
          </p:cNvPr>
          <p:cNvSpPr txBox="1"/>
          <p:nvPr/>
        </p:nvSpPr>
        <p:spPr>
          <a:xfrm>
            <a:off x="6225783" y="1908308"/>
            <a:ext cx="5382964" cy="2062103"/>
          </a:xfrm>
          <a:prstGeom prst="rect">
            <a:avLst/>
          </a:prstGeom>
          <a:noFill/>
        </p:spPr>
        <p:txBody>
          <a:bodyPr wrap="square" rtlCol="0">
            <a:spAutoFit/>
          </a:bodyPr>
          <a:lstStyle/>
          <a:p>
            <a:r>
              <a:rPr lang="de-CH" sz="3200" dirty="0"/>
              <a:t>Wir müssen einen Grund-bestand des Glaubens sichern, ohne einem unfruchtbaren Dogmatismus zu verfallen.</a:t>
            </a:r>
          </a:p>
        </p:txBody>
      </p:sp>
      <p:sp>
        <p:nvSpPr>
          <p:cNvPr id="3" name="Textfeld 2">
            <a:extLst>
              <a:ext uri="{FF2B5EF4-FFF2-40B4-BE49-F238E27FC236}">
                <a16:creationId xmlns:a16="http://schemas.microsoft.com/office/drawing/2014/main" id="{E1544B9A-5311-3221-17D5-1ED78FF11C65}"/>
              </a:ext>
            </a:extLst>
          </p:cNvPr>
          <p:cNvSpPr txBox="1"/>
          <p:nvPr/>
        </p:nvSpPr>
        <p:spPr>
          <a:xfrm>
            <a:off x="583253" y="319373"/>
            <a:ext cx="1264277" cy="1575688"/>
          </a:xfrm>
          <a:prstGeom prst="rect">
            <a:avLst/>
          </a:prstGeom>
          <a:noFill/>
        </p:spPr>
        <p:txBody>
          <a:bodyPr wrap="square" rtlCol="0">
            <a:spAutoFit/>
          </a:bodyPr>
          <a:lstStyle/>
          <a:p>
            <a:r>
              <a:rPr lang="de-CH" sz="9600" dirty="0">
                <a:solidFill>
                  <a:schemeClr val="accent2">
                    <a:lumMod val="20000"/>
                    <a:lumOff val="80000"/>
                  </a:schemeClr>
                </a:solidFill>
              </a:rPr>
              <a:t>2</a:t>
            </a:r>
          </a:p>
        </p:txBody>
      </p:sp>
    </p:spTree>
    <p:extLst>
      <p:ext uri="{BB962C8B-B14F-4D97-AF65-F5344CB8AC3E}">
        <p14:creationId xmlns:p14="http://schemas.microsoft.com/office/powerpoint/2010/main" val="356821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F1835-AD0B-80FE-345E-48511F21545C}"/>
            </a:ext>
          </a:extLst>
        </p:cNvPr>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D3704006-ED47-A19B-2E91-200EB63DE2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195"/>
            <a:ext cx="12192000" cy="6858195"/>
          </a:xfrm>
          <a:prstGeom prst="rect">
            <a:avLst/>
          </a:prstGeom>
        </p:spPr>
      </p:pic>
      <p:sp>
        <p:nvSpPr>
          <p:cNvPr id="6" name="Textfeld 5">
            <a:extLst>
              <a:ext uri="{FF2B5EF4-FFF2-40B4-BE49-F238E27FC236}">
                <a16:creationId xmlns:a16="http://schemas.microsoft.com/office/drawing/2014/main" id="{2B8EA1A0-F5CB-50A0-79BB-7A3A5B6E5B2C}"/>
              </a:ext>
            </a:extLst>
          </p:cNvPr>
          <p:cNvSpPr txBox="1"/>
          <p:nvPr/>
        </p:nvSpPr>
        <p:spPr>
          <a:xfrm>
            <a:off x="566057" y="446314"/>
            <a:ext cx="10940143" cy="2554545"/>
          </a:xfrm>
          <a:prstGeom prst="rect">
            <a:avLst/>
          </a:prstGeom>
          <a:noFill/>
        </p:spPr>
        <p:txBody>
          <a:bodyPr wrap="square" rtlCol="0">
            <a:spAutoFit/>
          </a:bodyPr>
          <a:lstStyle/>
          <a:p>
            <a:pPr algn="ctr"/>
            <a:r>
              <a:rPr lang="de-CH" sz="3200" dirty="0">
                <a:solidFill>
                  <a:schemeClr val="bg1"/>
                </a:solidFill>
                <a:ea typeface="Times New Roman" panose="02020603050405020304" pitchFamily="18" charset="0"/>
              </a:rPr>
              <a:t>9. Artikel Glaubensbasis von 1846</a:t>
            </a:r>
            <a:r>
              <a:rPr lang="de-CH" sz="3200" dirty="0">
                <a:solidFill>
                  <a:schemeClr val="bg1"/>
                </a:solidFill>
                <a:effectLst/>
                <a:ea typeface="Times New Roman" panose="02020603050405020304" pitchFamily="18" charset="0"/>
              </a:rPr>
              <a:t>:</a:t>
            </a:r>
          </a:p>
          <a:p>
            <a:endParaRPr lang="de-CH" sz="3200" dirty="0">
              <a:solidFill>
                <a:schemeClr val="bg1"/>
              </a:solidFill>
              <a:effectLst/>
              <a:ea typeface="Times New Roman" panose="02020603050405020304" pitchFamily="18" charset="0"/>
            </a:endParaRPr>
          </a:p>
          <a:p>
            <a:pPr algn="just">
              <a:spcAft>
                <a:spcPts val="600"/>
              </a:spcAft>
              <a:tabLst>
                <a:tab pos="270510" algn="l"/>
              </a:tabLst>
            </a:pPr>
            <a:r>
              <a:rPr lang="de-CH" sz="3200" dirty="0">
                <a:solidFill>
                  <a:schemeClr val="bg1"/>
                </a:solidFill>
              </a:rPr>
              <a:t>«Die Unsterblichkeit der Seele, die Auferstehung des Leibes, das Weltgericht durch unseren Herrn Jesus Christus mit der ewigen Seligkeit der Gerechten und der ewigen Verdammnis der Bösen.» </a:t>
            </a:r>
            <a:endParaRPr lang="de-CH"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3117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8358-581D-0F7C-21D6-EA1F72CF2773}"/>
            </a:ext>
          </a:extLst>
        </p:cNvPr>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2C5E7ED4-7CB3-F355-6996-21F9FA14E4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195"/>
            <a:ext cx="12192000" cy="6858195"/>
          </a:xfrm>
          <a:prstGeom prst="rect">
            <a:avLst/>
          </a:prstGeom>
        </p:spPr>
      </p:pic>
      <p:sp>
        <p:nvSpPr>
          <p:cNvPr id="6" name="Textfeld 5">
            <a:extLst>
              <a:ext uri="{FF2B5EF4-FFF2-40B4-BE49-F238E27FC236}">
                <a16:creationId xmlns:a16="http://schemas.microsoft.com/office/drawing/2014/main" id="{F352DF7F-5B4C-3424-8AA7-36506E0C0A25}"/>
              </a:ext>
            </a:extLst>
          </p:cNvPr>
          <p:cNvSpPr txBox="1"/>
          <p:nvPr/>
        </p:nvSpPr>
        <p:spPr>
          <a:xfrm>
            <a:off x="566057" y="446314"/>
            <a:ext cx="10940143" cy="2554545"/>
          </a:xfrm>
          <a:prstGeom prst="rect">
            <a:avLst/>
          </a:prstGeom>
          <a:noFill/>
        </p:spPr>
        <p:txBody>
          <a:bodyPr wrap="square" rtlCol="0">
            <a:spAutoFit/>
          </a:bodyPr>
          <a:lstStyle/>
          <a:p>
            <a:pPr algn="ctr"/>
            <a:r>
              <a:rPr lang="de-CH" sz="3200" dirty="0">
                <a:solidFill>
                  <a:schemeClr val="bg1"/>
                </a:solidFill>
                <a:ea typeface="Times New Roman" panose="02020603050405020304" pitchFamily="18" charset="0"/>
              </a:rPr>
              <a:t>Glaubensbasis World </a:t>
            </a:r>
            <a:r>
              <a:rPr lang="de-CH" sz="3200" dirty="0" err="1">
                <a:solidFill>
                  <a:schemeClr val="bg1"/>
                </a:solidFill>
                <a:ea typeface="Times New Roman" panose="02020603050405020304" pitchFamily="18" charset="0"/>
              </a:rPr>
              <a:t>Evangelical</a:t>
            </a:r>
            <a:r>
              <a:rPr lang="de-CH" sz="3200" dirty="0">
                <a:solidFill>
                  <a:schemeClr val="bg1"/>
                </a:solidFill>
                <a:ea typeface="Times New Roman" panose="02020603050405020304" pitchFamily="18" charset="0"/>
              </a:rPr>
              <a:t> Alliance</a:t>
            </a:r>
            <a:r>
              <a:rPr lang="de-CH" sz="3200" dirty="0">
                <a:solidFill>
                  <a:schemeClr val="bg1"/>
                </a:solidFill>
                <a:effectLst/>
                <a:ea typeface="Times New Roman" panose="02020603050405020304" pitchFamily="18" charset="0"/>
              </a:rPr>
              <a:t>:</a:t>
            </a:r>
          </a:p>
          <a:p>
            <a:endParaRPr lang="de-CH" sz="3200" dirty="0">
              <a:solidFill>
                <a:schemeClr val="bg1"/>
              </a:solidFill>
              <a:effectLst/>
              <a:ea typeface="Times New Roman" panose="02020603050405020304" pitchFamily="18" charset="0"/>
            </a:endParaRPr>
          </a:p>
          <a:p>
            <a:pPr algn="just">
              <a:spcAft>
                <a:spcPts val="600"/>
              </a:spcAft>
              <a:tabLst>
                <a:tab pos="270510" algn="l"/>
              </a:tabLst>
            </a:pPr>
            <a:r>
              <a:rPr lang="de-CH" sz="3200" dirty="0">
                <a:solidFill>
                  <a:schemeClr val="bg1"/>
                </a:solidFill>
              </a:rPr>
              <a:t>«</a:t>
            </a:r>
            <a:r>
              <a:rPr lang="de-CH" sz="3200" dirty="0" err="1">
                <a:solidFill>
                  <a:schemeClr val="bg1"/>
                </a:solidFill>
              </a:rPr>
              <a:t>We</a:t>
            </a:r>
            <a:r>
              <a:rPr lang="de-CH" sz="3200" dirty="0">
                <a:solidFill>
                  <a:schemeClr val="bg1"/>
                </a:solidFill>
              </a:rPr>
              <a:t> </a:t>
            </a:r>
            <a:r>
              <a:rPr lang="de-CH" sz="3200" dirty="0" err="1">
                <a:solidFill>
                  <a:schemeClr val="bg1"/>
                </a:solidFill>
              </a:rPr>
              <a:t>believe</a:t>
            </a:r>
            <a:r>
              <a:rPr lang="de-CH" sz="3200" dirty="0">
                <a:solidFill>
                  <a:schemeClr val="bg1"/>
                </a:solidFill>
              </a:rPr>
              <a:t> in </a:t>
            </a:r>
            <a:r>
              <a:rPr lang="de-CH" sz="3200" dirty="0" err="1">
                <a:solidFill>
                  <a:schemeClr val="bg1"/>
                </a:solidFill>
              </a:rPr>
              <a:t>the</a:t>
            </a:r>
            <a:r>
              <a:rPr lang="de-CH" sz="3200" dirty="0">
                <a:solidFill>
                  <a:schemeClr val="bg1"/>
                </a:solidFill>
              </a:rPr>
              <a:t> </a:t>
            </a:r>
            <a:r>
              <a:rPr lang="de-CH" sz="3200" dirty="0" err="1">
                <a:solidFill>
                  <a:schemeClr val="bg1"/>
                </a:solidFill>
              </a:rPr>
              <a:t>resurrection</a:t>
            </a:r>
            <a:r>
              <a:rPr lang="de-CH" sz="3200" dirty="0">
                <a:solidFill>
                  <a:schemeClr val="bg1"/>
                </a:solidFill>
              </a:rPr>
              <a:t> </a:t>
            </a:r>
            <a:r>
              <a:rPr lang="de-CH" sz="3200" dirty="0" err="1">
                <a:solidFill>
                  <a:schemeClr val="bg1"/>
                </a:solidFill>
              </a:rPr>
              <a:t>of</a:t>
            </a:r>
            <a:r>
              <a:rPr lang="de-CH" sz="3200" dirty="0">
                <a:solidFill>
                  <a:schemeClr val="bg1"/>
                </a:solidFill>
              </a:rPr>
              <a:t> </a:t>
            </a:r>
            <a:r>
              <a:rPr lang="de-CH" sz="3200" dirty="0" err="1">
                <a:solidFill>
                  <a:schemeClr val="bg1"/>
                </a:solidFill>
              </a:rPr>
              <a:t>both</a:t>
            </a:r>
            <a:r>
              <a:rPr lang="de-CH" sz="3200" dirty="0">
                <a:solidFill>
                  <a:schemeClr val="bg1"/>
                </a:solidFill>
              </a:rPr>
              <a:t> </a:t>
            </a:r>
            <a:r>
              <a:rPr lang="de-CH" sz="3200" dirty="0" err="1">
                <a:solidFill>
                  <a:schemeClr val="bg1"/>
                </a:solidFill>
              </a:rPr>
              <a:t>the</a:t>
            </a:r>
            <a:r>
              <a:rPr lang="de-CH" sz="3200" dirty="0">
                <a:solidFill>
                  <a:schemeClr val="bg1"/>
                </a:solidFill>
              </a:rPr>
              <a:t> </a:t>
            </a:r>
            <a:r>
              <a:rPr lang="de-CH" sz="3200" dirty="0" err="1">
                <a:solidFill>
                  <a:schemeClr val="bg1"/>
                </a:solidFill>
              </a:rPr>
              <a:t>saved</a:t>
            </a:r>
            <a:r>
              <a:rPr lang="de-CH" sz="3200" dirty="0">
                <a:solidFill>
                  <a:schemeClr val="bg1"/>
                </a:solidFill>
              </a:rPr>
              <a:t> and </a:t>
            </a:r>
            <a:r>
              <a:rPr lang="de-CH" sz="3200" dirty="0" err="1">
                <a:solidFill>
                  <a:schemeClr val="bg1"/>
                </a:solidFill>
              </a:rPr>
              <a:t>the</a:t>
            </a:r>
            <a:r>
              <a:rPr lang="de-CH" sz="3200" dirty="0">
                <a:solidFill>
                  <a:schemeClr val="bg1"/>
                </a:solidFill>
              </a:rPr>
              <a:t> lost, </a:t>
            </a:r>
            <a:r>
              <a:rPr lang="de-CH" sz="3200" dirty="0" err="1">
                <a:solidFill>
                  <a:schemeClr val="bg1"/>
                </a:solidFill>
              </a:rPr>
              <a:t>they</a:t>
            </a:r>
            <a:r>
              <a:rPr lang="de-CH" sz="3200" dirty="0">
                <a:solidFill>
                  <a:schemeClr val="bg1"/>
                </a:solidFill>
              </a:rPr>
              <a:t> </a:t>
            </a:r>
            <a:r>
              <a:rPr lang="de-CH" sz="3200" dirty="0" err="1">
                <a:solidFill>
                  <a:schemeClr val="bg1"/>
                </a:solidFill>
              </a:rPr>
              <a:t>that</a:t>
            </a:r>
            <a:r>
              <a:rPr lang="de-CH" sz="3200" dirty="0">
                <a:solidFill>
                  <a:schemeClr val="bg1"/>
                </a:solidFill>
              </a:rPr>
              <a:t> </a:t>
            </a:r>
            <a:r>
              <a:rPr lang="de-CH" sz="3200" dirty="0" err="1">
                <a:solidFill>
                  <a:schemeClr val="bg1"/>
                </a:solidFill>
              </a:rPr>
              <a:t>are</a:t>
            </a:r>
            <a:r>
              <a:rPr lang="de-CH" sz="3200" dirty="0">
                <a:solidFill>
                  <a:schemeClr val="bg1"/>
                </a:solidFill>
              </a:rPr>
              <a:t> </a:t>
            </a:r>
            <a:r>
              <a:rPr lang="de-CH" sz="3200" dirty="0" err="1">
                <a:solidFill>
                  <a:schemeClr val="bg1"/>
                </a:solidFill>
              </a:rPr>
              <a:t>saved</a:t>
            </a:r>
            <a:r>
              <a:rPr lang="de-CH" sz="3200" dirty="0">
                <a:solidFill>
                  <a:schemeClr val="bg1"/>
                </a:solidFill>
              </a:rPr>
              <a:t> </a:t>
            </a:r>
            <a:r>
              <a:rPr lang="de-CH" sz="3200" dirty="0" err="1">
                <a:solidFill>
                  <a:schemeClr val="bg1"/>
                </a:solidFill>
              </a:rPr>
              <a:t>unto</a:t>
            </a:r>
            <a:r>
              <a:rPr lang="de-CH" sz="3200" dirty="0">
                <a:solidFill>
                  <a:schemeClr val="bg1"/>
                </a:solidFill>
              </a:rPr>
              <a:t> he </a:t>
            </a:r>
            <a:r>
              <a:rPr lang="de-CH" sz="3200" dirty="0" err="1">
                <a:solidFill>
                  <a:schemeClr val="bg1"/>
                </a:solidFill>
              </a:rPr>
              <a:t>resurrection</a:t>
            </a:r>
            <a:r>
              <a:rPr lang="de-CH" sz="3200" dirty="0">
                <a:solidFill>
                  <a:schemeClr val="bg1"/>
                </a:solidFill>
              </a:rPr>
              <a:t> </a:t>
            </a:r>
            <a:r>
              <a:rPr lang="de-CH" sz="3200" dirty="0" err="1">
                <a:solidFill>
                  <a:schemeClr val="bg1"/>
                </a:solidFill>
              </a:rPr>
              <a:t>of</a:t>
            </a:r>
            <a:r>
              <a:rPr lang="de-CH" sz="3200" dirty="0">
                <a:solidFill>
                  <a:schemeClr val="bg1"/>
                </a:solidFill>
              </a:rPr>
              <a:t> </a:t>
            </a:r>
            <a:r>
              <a:rPr lang="de-CH" sz="3200" dirty="0" err="1">
                <a:solidFill>
                  <a:schemeClr val="bg1"/>
                </a:solidFill>
              </a:rPr>
              <a:t>life</a:t>
            </a:r>
            <a:r>
              <a:rPr lang="de-CH" sz="3200" dirty="0">
                <a:solidFill>
                  <a:schemeClr val="bg1"/>
                </a:solidFill>
              </a:rPr>
              <a:t>, </a:t>
            </a:r>
            <a:r>
              <a:rPr lang="de-CH" sz="3200" dirty="0" err="1">
                <a:solidFill>
                  <a:schemeClr val="bg1"/>
                </a:solidFill>
              </a:rPr>
              <a:t>they</a:t>
            </a:r>
            <a:r>
              <a:rPr lang="de-CH" sz="3200" dirty="0">
                <a:solidFill>
                  <a:schemeClr val="bg1"/>
                </a:solidFill>
              </a:rPr>
              <a:t> </a:t>
            </a:r>
            <a:r>
              <a:rPr lang="de-CH" sz="3200" dirty="0" err="1">
                <a:solidFill>
                  <a:schemeClr val="bg1"/>
                </a:solidFill>
              </a:rPr>
              <a:t>that</a:t>
            </a:r>
            <a:r>
              <a:rPr lang="de-CH" sz="3200" dirty="0">
                <a:solidFill>
                  <a:schemeClr val="bg1"/>
                </a:solidFill>
              </a:rPr>
              <a:t> </a:t>
            </a:r>
            <a:r>
              <a:rPr lang="de-CH" sz="3200" dirty="0" err="1">
                <a:solidFill>
                  <a:schemeClr val="bg1"/>
                </a:solidFill>
              </a:rPr>
              <a:t>are</a:t>
            </a:r>
            <a:r>
              <a:rPr lang="de-CH" sz="3200" dirty="0">
                <a:solidFill>
                  <a:schemeClr val="bg1"/>
                </a:solidFill>
              </a:rPr>
              <a:t> lost </a:t>
            </a:r>
            <a:r>
              <a:rPr lang="de-CH" sz="3200" dirty="0" err="1">
                <a:solidFill>
                  <a:schemeClr val="bg1"/>
                </a:solidFill>
              </a:rPr>
              <a:t>unto</a:t>
            </a:r>
            <a:r>
              <a:rPr lang="de-CH" sz="3200" dirty="0">
                <a:solidFill>
                  <a:schemeClr val="bg1"/>
                </a:solidFill>
              </a:rPr>
              <a:t> </a:t>
            </a:r>
            <a:r>
              <a:rPr lang="de-CH" sz="3200" dirty="0" err="1">
                <a:solidFill>
                  <a:schemeClr val="bg1"/>
                </a:solidFill>
              </a:rPr>
              <a:t>the</a:t>
            </a:r>
            <a:r>
              <a:rPr lang="de-CH" sz="3200" dirty="0">
                <a:solidFill>
                  <a:schemeClr val="bg1"/>
                </a:solidFill>
              </a:rPr>
              <a:t> </a:t>
            </a:r>
            <a:r>
              <a:rPr lang="de-CH" sz="3200" dirty="0" err="1">
                <a:solidFill>
                  <a:schemeClr val="bg1"/>
                </a:solidFill>
              </a:rPr>
              <a:t>resurrection</a:t>
            </a:r>
            <a:r>
              <a:rPr lang="de-CH" sz="3200" dirty="0">
                <a:solidFill>
                  <a:schemeClr val="bg1"/>
                </a:solidFill>
              </a:rPr>
              <a:t> </a:t>
            </a:r>
            <a:r>
              <a:rPr lang="de-CH" sz="3200" dirty="0" err="1">
                <a:solidFill>
                  <a:schemeClr val="bg1"/>
                </a:solidFill>
              </a:rPr>
              <a:t>of</a:t>
            </a:r>
            <a:r>
              <a:rPr lang="de-CH" sz="3200" dirty="0">
                <a:solidFill>
                  <a:schemeClr val="bg1"/>
                </a:solidFill>
              </a:rPr>
              <a:t> </a:t>
            </a:r>
            <a:r>
              <a:rPr lang="de-CH" sz="3200" dirty="0" err="1">
                <a:solidFill>
                  <a:schemeClr val="bg1"/>
                </a:solidFill>
              </a:rPr>
              <a:t>damnation</a:t>
            </a:r>
            <a:r>
              <a:rPr lang="de-CH" sz="3200" dirty="0">
                <a:solidFill>
                  <a:schemeClr val="bg1"/>
                </a:solidFill>
              </a:rPr>
              <a:t>.» </a:t>
            </a:r>
            <a:endParaRPr lang="de-CH"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646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C647-D7F5-67EC-8005-19C43DF4CBF0}"/>
            </a:ext>
          </a:extLst>
        </p:cNvPr>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03C54DBB-4CA6-0573-C667-6A83F8AD19A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0"/>
            <a:ext cx="12192000" cy="6858195"/>
          </a:xfrm>
          <a:prstGeom prst="rect">
            <a:avLst/>
          </a:prstGeom>
        </p:spPr>
      </p:pic>
      <p:sp>
        <p:nvSpPr>
          <p:cNvPr id="7" name="Textfeld 6">
            <a:extLst>
              <a:ext uri="{FF2B5EF4-FFF2-40B4-BE49-F238E27FC236}">
                <a16:creationId xmlns:a16="http://schemas.microsoft.com/office/drawing/2014/main" id="{0D2B7CB7-19D8-A683-B0B9-65CBF7E23BD6}"/>
              </a:ext>
            </a:extLst>
          </p:cNvPr>
          <p:cNvSpPr txBox="1"/>
          <p:nvPr/>
        </p:nvSpPr>
        <p:spPr>
          <a:xfrm>
            <a:off x="0" y="2009503"/>
            <a:ext cx="12188952" cy="2616101"/>
          </a:xfrm>
          <a:prstGeom prst="rect">
            <a:avLst/>
          </a:prstGeom>
          <a:solidFill>
            <a:schemeClr val="bg1">
              <a:alpha val="63805"/>
            </a:schemeClr>
          </a:solidFill>
        </p:spPr>
        <p:txBody>
          <a:bodyPr wrap="square" rtlCol="0">
            <a:spAutoFit/>
          </a:bodyPr>
          <a:lstStyle/>
          <a:p>
            <a:endParaRPr lang="de-DE" sz="1600" b="1" dirty="0"/>
          </a:p>
          <a:p>
            <a:pPr algn="ctr"/>
            <a:r>
              <a:rPr lang="de-CH" sz="3200" dirty="0"/>
              <a:t>Die Kraft des Evangeliums liegt nicht in einer diffusen Einheit,</a:t>
            </a:r>
          </a:p>
          <a:p>
            <a:pPr algn="ctr"/>
            <a:r>
              <a:rPr lang="de-CH" sz="3200" dirty="0"/>
              <a:t>in welcher das christliche Bekenntnis auf seine sachliche</a:t>
            </a:r>
          </a:p>
          <a:p>
            <a:pPr algn="ctr"/>
            <a:r>
              <a:rPr lang="de-CH" sz="3200" dirty="0"/>
              <a:t>Richtigkeit schrumpft, sondern im Vertrauen auf das einfache Evangelium.</a:t>
            </a:r>
          </a:p>
          <a:p>
            <a:pPr algn="ctr"/>
            <a:endParaRPr lang="de-DE" sz="2000" b="1" dirty="0"/>
          </a:p>
        </p:txBody>
      </p:sp>
    </p:spTree>
    <p:extLst>
      <p:ext uri="{BB962C8B-B14F-4D97-AF65-F5344CB8AC3E}">
        <p14:creationId xmlns:p14="http://schemas.microsoft.com/office/powerpoint/2010/main" val="3849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8114C5-2DE5-EC17-AB05-D4215CC2A1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606C1AA-6A44-488A-8E4A-5E09DF43C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descr="Ein Bild, das Text, aus Holz, Holz enthält.&#10;&#10;Automatisch generierte Beschreibung">
            <a:extLst>
              <a:ext uri="{FF2B5EF4-FFF2-40B4-BE49-F238E27FC236}">
                <a16:creationId xmlns:a16="http://schemas.microsoft.com/office/drawing/2014/main" id="{955B549F-64F2-87CE-B1E3-E42B64ACB6E6}"/>
              </a:ext>
            </a:extLst>
          </p:cNvPr>
          <p:cNvPicPr>
            <a:picLocks noChangeAspect="1"/>
          </p:cNvPicPr>
          <p:nvPr/>
        </p:nvPicPr>
        <p:blipFill>
          <a:blip r:embed="rId2"/>
          <a:stretch>
            <a:fillRect/>
          </a:stretch>
        </p:blipFill>
        <p:spPr>
          <a:xfrm>
            <a:off x="-1" y="-1"/>
            <a:ext cx="5644055" cy="6871023"/>
          </a:xfrm>
          <a:prstGeom prst="rect">
            <a:avLst/>
          </a:prstGeom>
        </p:spPr>
      </p:pic>
      <p:sp>
        <p:nvSpPr>
          <p:cNvPr id="6" name="Textfeld 5">
            <a:extLst>
              <a:ext uri="{FF2B5EF4-FFF2-40B4-BE49-F238E27FC236}">
                <a16:creationId xmlns:a16="http://schemas.microsoft.com/office/drawing/2014/main" id="{39AE22A3-493D-90E3-91E2-3FFA1323D35D}"/>
              </a:ext>
            </a:extLst>
          </p:cNvPr>
          <p:cNvSpPr txBox="1"/>
          <p:nvPr/>
        </p:nvSpPr>
        <p:spPr>
          <a:xfrm>
            <a:off x="6096000" y="1467244"/>
            <a:ext cx="5382964" cy="3046988"/>
          </a:xfrm>
          <a:prstGeom prst="rect">
            <a:avLst/>
          </a:prstGeom>
          <a:noFill/>
        </p:spPr>
        <p:txBody>
          <a:bodyPr wrap="square" rtlCol="0">
            <a:spAutoFit/>
          </a:bodyPr>
          <a:lstStyle/>
          <a:p>
            <a:r>
              <a:rPr lang="de-CH" sz="3200" dirty="0"/>
              <a:t>Wir müssen eine Ethik entwickeln, die uns über theologische Richtigkeiten hinaus hilft, entscheidungs-fähig zu sein und </a:t>
            </a:r>
            <a:r>
              <a:rPr lang="de-CH" sz="3200" dirty="0" err="1"/>
              <a:t>verant-wortlich</a:t>
            </a:r>
            <a:r>
              <a:rPr lang="de-CH" sz="3200" dirty="0"/>
              <a:t> zu handeln. </a:t>
            </a:r>
          </a:p>
        </p:txBody>
      </p:sp>
      <p:sp>
        <p:nvSpPr>
          <p:cNvPr id="2" name="Textfeld 1">
            <a:extLst>
              <a:ext uri="{FF2B5EF4-FFF2-40B4-BE49-F238E27FC236}">
                <a16:creationId xmlns:a16="http://schemas.microsoft.com/office/drawing/2014/main" id="{304D88DD-4F46-365A-1FDB-03866DC0CF79}"/>
              </a:ext>
            </a:extLst>
          </p:cNvPr>
          <p:cNvSpPr txBox="1"/>
          <p:nvPr/>
        </p:nvSpPr>
        <p:spPr>
          <a:xfrm>
            <a:off x="583253" y="319373"/>
            <a:ext cx="1264277" cy="1575688"/>
          </a:xfrm>
          <a:prstGeom prst="rect">
            <a:avLst/>
          </a:prstGeom>
          <a:noFill/>
        </p:spPr>
        <p:txBody>
          <a:bodyPr wrap="square" rtlCol="0">
            <a:spAutoFit/>
          </a:bodyPr>
          <a:lstStyle/>
          <a:p>
            <a:r>
              <a:rPr lang="de-CH" sz="9600" dirty="0">
                <a:solidFill>
                  <a:schemeClr val="accent2">
                    <a:lumMod val="20000"/>
                    <a:lumOff val="80000"/>
                  </a:schemeClr>
                </a:solidFill>
              </a:rPr>
              <a:t>3</a:t>
            </a:r>
          </a:p>
        </p:txBody>
      </p:sp>
    </p:spTree>
    <p:extLst>
      <p:ext uri="{BB962C8B-B14F-4D97-AF65-F5344CB8AC3E}">
        <p14:creationId xmlns:p14="http://schemas.microsoft.com/office/powerpoint/2010/main" val="362550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4A02F-1D8C-D24F-E832-A27FACF64B7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F348BC8-A8DE-5EA1-C786-74D723EB5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descr="Ein Bild, das Text, aus Holz, Holz enthält.&#10;&#10;Automatisch generierte Beschreibung">
            <a:extLst>
              <a:ext uri="{FF2B5EF4-FFF2-40B4-BE49-F238E27FC236}">
                <a16:creationId xmlns:a16="http://schemas.microsoft.com/office/drawing/2014/main" id="{8EF6C305-13AA-2886-8748-5E81FD980371}"/>
              </a:ext>
            </a:extLst>
          </p:cNvPr>
          <p:cNvPicPr>
            <a:picLocks noChangeAspect="1"/>
          </p:cNvPicPr>
          <p:nvPr/>
        </p:nvPicPr>
        <p:blipFill>
          <a:blip r:embed="rId2"/>
          <a:stretch>
            <a:fillRect/>
          </a:stretch>
        </p:blipFill>
        <p:spPr>
          <a:xfrm>
            <a:off x="-1" y="-1"/>
            <a:ext cx="5644055" cy="6871023"/>
          </a:xfrm>
          <a:prstGeom prst="rect">
            <a:avLst/>
          </a:prstGeom>
        </p:spPr>
      </p:pic>
      <p:sp>
        <p:nvSpPr>
          <p:cNvPr id="6" name="Textfeld 5">
            <a:extLst>
              <a:ext uri="{FF2B5EF4-FFF2-40B4-BE49-F238E27FC236}">
                <a16:creationId xmlns:a16="http://schemas.microsoft.com/office/drawing/2014/main" id="{F53D0B40-F47A-653B-8EDD-B59D76E25DC2}"/>
              </a:ext>
            </a:extLst>
          </p:cNvPr>
          <p:cNvSpPr txBox="1"/>
          <p:nvPr/>
        </p:nvSpPr>
        <p:spPr>
          <a:xfrm>
            <a:off x="6225783" y="1391940"/>
            <a:ext cx="5382964" cy="3539430"/>
          </a:xfrm>
          <a:prstGeom prst="rect">
            <a:avLst/>
          </a:prstGeom>
          <a:noFill/>
        </p:spPr>
        <p:txBody>
          <a:bodyPr wrap="square" rtlCol="0">
            <a:spAutoFit/>
          </a:bodyPr>
          <a:lstStyle/>
          <a:p>
            <a:r>
              <a:rPr lang="de-CH" sz="3200" dirty="0"/>
              <a:t>Wir müssen ein Verständnis dafür entwickeln, dass das Evangelium ein Ruf ist, einer Gegenkultur beizutreten und</a:t>
            </a:r>
          </a:p>
          <a:p>
            <a:r>
              <a:rPr lang="de-CH" sz="3200" dirty="0"/>
              <a:t>in diesem Zusammenhang unser Verständnis von Kirche überdenken. </a:t>
            </a:r>
          </a:p>
        </p:txBody>
      </p:sp>
      <p:sp>
        <p:nvSpPr>
          <p:cNvPr id="2" name="Textfeld 1">
            <a:extLst>
              <a:ext uri="{FF2B5EF4-FFF2-40B4-BE49-F238E27FC236}">
                <a16:creationId xmlns:a16="http://schemas.microsoft.com/office/drawing/2014/main" id="{1F8CCC98-FBB0-6403-2B56-9ED476F6DE7C}"/>
              </a:ext>
            </a:extLst>
          </p:cNvPr>
          <p:cNvSpPr txBox="1"/>
          <p:nvPr/>
        </p:nvSpPr>
        <p:spPr>
          <a:xfrm>
            <a:off x="583253" y="319373"/>
            <a:ext cx="1264277" cy="1575688"/>
          </a:xfrm>
          <a:prstGeom prst="rect">
            <a:avLst/>
          </a:prstGeom>
          <a:noFill/>
        </p:spPr>
        <p:txBody>
          <a:bodyPr wrap="square" rtlCol="0">
            <a:spAutoFit/>
          </a:bodyPr>
          <a:lstStyle/>
          <a:p>
            <a:r>
              <a:rPr lang="de-CH" sz="9600" dirty="0">
                <a:solidFill>
                  <a:schemeClr val="accent2">
                    <a:lumMod val="20000"/>
                    <a:lumOff val="80000"/>
                  </a:schemeClr>
                </a:solidFill>
              </a:rPr>
              <a:t>4</a:t>
            </a:r>
          </a:p>
        </p:txBody>
      </p:sp>
    </p:spTree>
    <p:extLst>
      <p:ext uri="{BB962C8B-B14F-4D97-AF65-F5344CB8AC3E}">
        <p14:creationId xmlns:p14="http://schemas.microsoft.com/office/powerpoint/2010/main" val="389631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EC0BC86E-0F90-D5ED-BB5F-9DB77E56B511}"/>
            </a:ext>
          </a:extLst>
        </p:cNvPr>
        <p:cNvGrpSpPr/>
        <p:nvPr/>
      </p:nvGrpSpPr>
      <p:grpSpPr>
        <a:xfrm>
          <a:off x="0" y="0"/>
          <a:ext cx="0" cy="0"/>
          <a:chOff x="0" y="0"/>
          <a:chExt cx="0" cy="0"/>
        </a:xfrm>
      </p:grpSpPr>
      <p:pic>
        <p:nvPicPr>
          <p:cNvPr id="3" name="Grafik 2" descr="Ein Bild, das Text, Kompass enthält.&#10;&#10;Automatisch generierte Beschreibung">
            <a:extLst>
              <a:ext uri="{FF2B5EF4-FFF2-40B4-BE49-F238E27FC236}">
                <a16:creationId xmlns:a16="http://schemas.microsoft.com/office/drawing/2014/main" id="{3330E8BE-7250-403C-9D55-75CD4A4C3301}"/>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4E4A487E-B920-0414-D851-4DD980CFC4FC}"/>
              </a:ext>
            </a:extLst>
          </p:cNvPr>
          <p:cNvSpPr txBox="1"/>
          <p:nvPr/>
        </p:nvSpPr>
        <p:spPr>
          <a:xfrm>
            <a:off x="1396700" y="951398"/>
            <a:ext cx="9398599" cy="4955203"/>
          </a:xfrm>
          <a:prstGeom prst="rect">
            <a:avLst/>
          </a:prstGeom>
          <a:noFill/>
        </p:spPr>
        <p:txBody>
          <a:bodyPr wrap="square" rtlCol="0">
            <a:spAutoFit/>
          </a:bodyPr>
          <a:lstStyle/>
          <a:p>
            <a:pPr algn="just"/>
            <a:r>
              <a:rPr lang="de-CH" sz="3200" b="1" dirty="0">
                <a:solidFill>
                  <a:srgbClr val="945200"/>
                </a:solidFill>
              </a:rPr>
              <a:t>Die Formierung der internationalen evangelikalen Bewegung unter dem Dach der Evangelischen Allianz war nicht nur eine grosse Einheitsbewegung, die ihre Kraft im gemeinsamen Bekennen fand, sondern auch eine Bewegung, die ihre Identität in bewusster Abgrenzung gegenüber Bewegungen und Kräften ihrer Zeit fand. </a:t>
            </a:r>
          </a:p>
          <a:p>
            <a:pPr algn="just"/>
            <a:endParaRPr lang="de-CH" sz="3200" b="1" dirty="0">
              <a:solidFill>
                <a:srgbClr val="945200"/>
              </a:solidFill>
            </a:endParaRPr>
          </a:p>
          <a:p>
            <a:pPr algn="just"/>
            <a:r>
              <a:rPr lang="de-CH" sz="3200" b="1" dirty="0">
                <a:solidFill>
                  <a:srgbClr val="945200"/>
                </a:solidFill>
              </a:rPr>
              <a:t>(Nach Peter Bruderer)</a:t>
            </a:r>
          </a:p>
          <a:p>
            <a:endParaRPr lang="de-DE" sz="2800" dirty="0"/>
          </a:p>
        </p:txBody>
      </p:sp>
    </p:spTree>
    <p:extLst>
      <p:ext uri="{BB962C8B-B14F-4D97-AF65-F5344CB8AC3E}">
        <p14:creationId xmlns:p14="http://schemas.microsoft.com/office/powerpoint/2010/main" val="292390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7FD67F9C-CDBB-922C-CC5F-2DBDC69C2FCD}"/>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8375DAA4-0842-E292-B7E7-5B05347F3640}"/>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1F084EA4-5DC4-989F-027B-48CED623EED9}"/>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48B767D3-DD2D-592C-28E2-8F493265617A}"/>
              </a:ext>
            </a:extLst>
          </p:cNvPr>
          <p:cNvSpPr txBox="1"/>
          <p:nvPr/>
        </p:nvSpPr>
        <p:spPr>
          <a:xfrm>
            <a:off x="410817" y="251791"/>
            <a:ext cx="11291032" cy="3508653"/>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DIE ERSTEN CHRISTEN UND UNSERE SITUATION</a:t>
            </a:r>
          </a:p>
          <a:p>
            <a:pPr algn="ctr"/>
            <a:endParaRPr lang="de-DE" sz="4400" b="1" dirty="0"/>
          </a:p>
          <a:p>
            <a:pPr algn="ctr"/>
            <a:endParaRPr lang="de-DE" sz="5400" b="1" dirty="0"/>
          </a:p>
        </p:txBody>
      </p:sp>
    </p:spTree>
    <p:extLst>
      <p:ext uri="{BB962C8B-B14F-4D97-AF65-F5344CB8AC3E}">
        <p14:creationId xmlns:p14="http://schemas.microsoft.com/office/powerpoint/2010/main" val="390896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C597-DB21-3D9B-E49C-BC5ECD9AB74A}"/>
            </a:ext>
          </a:extLst>
        </p:cNvPr>
        <p:cNvGrpSpPr/>
        <p:nvPr/>
      </p:nvGrpSpPr>
      <p:grpSpPr>
        <a:xfrm>
          <a:off x="0" y="0"/>
          <a:ext cx="0" cy="0"/>
          <a:chOff x="0" y="0"/>
          <a:chExt cx="0" cy="0"/>
        </a:xfrm>
      </p:grpSpPr>
      <p:pic>
        <p:nvPicPr>
          <p:cNvPr id="5" name="Grafik 4" descr="Ein Bild, das Rechteck, Planke, Handschrift, Braun enthält.&#10;&#10;Automatisch generierte Beschreibung">
            <a:extLst>
              <a:ext uri="{FF2B5EF4-FFF2-40B4-BE49-F238E27FC236}">
                <a16:creationId xmlns:a16="http://schemas.microsoft.com/office/drawing/2014/main" id="{2B4B6865-A6FA-5D0B-B837-9381DECD6EE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24000" contrast="22000"/>
                    </a14:imgEffect>
                  </a14:imgLayer>
                </a14:imgProps>
              </a:ext>
            </a:extLst>
          </a:blip>
          <a:stretch>
            <a:fillRect/>
          </a:stretch>
        </p:blipFill>
        <p:spPr>
          <a:xfrm>
            <a:off x="0" y="0"/>
            <a:ext cx="12192000" cy="6858195"/>
          </a:xfrm>
          <a:prstGeom prst="rect">
            <a:avLst/>
          </a:prstGeom>
        </p:spPr>
      </p:pic>
      <p:sp>
        <p:nvSpPr>
          <p:cNvPr id="7" name="Textfeld 6">
            <a:extLst>
              <a:ext uri="{FF2B5EF4-FFF2-40B4-BE49-F238E27FC236}">
                <a16:creationId xmlns:a16="http://schemas.microsoft.com/office/drawing/2014/main" id="{0E1F29A7-968C-2A41-BE32-AF22D9CAB44C}"/>
              </a:ext>
            </a:extLst>
          </p:cNvPr>
          <p:cNvSpPr txBox="1"/>
          <p:nvPr/>
        </p:nvSpPr>
        <p:spPr>
          <a:xfrm>
            <a:off x="0" y="2009503"/>
            <a:ext cx="12188952" cy="2123658"/>
          </a:xfrm>
          <a:prstGeom prst="rect">
            <a:avLst/>
          </a:prstGeom>
          <a:solidFill>
            <a:schemeClr val="bg1">
              <a:alpha val="63805"/>
            </a:schemeClr>
          </a:solidFill>
        </p:spPr>
        <p:txBody>
          <a:bodyPr wrap="square" rtlCol="0">
            <a:spAutoFit/>
          </a:bodyPr>
          <a:lstStyle/>
          <a:p>
            <a:endParaRPr lang="de-DE" sz="1600" b="1" dirty="0"/>
          </a:p>
          <a:p>
            <a:pPr algn="ctr"/>
            <a:r>
              <a:rPr lang="de-CH" sz="3200" dirty="0"/>
              <a:t>Was bedeutet es, in der radikalen Pluralität der Postmoderne</a:t>
            </a:r>
          </a:p>
          <a:p>
            <a:pPr algn="ctr"/>
            <a:r>
              <a:rPr lang="de-CH" sz="3200" dirty="0"/>
              <a:t>Christ zu sein, und was gehört ohne Wenn und Aber</a:t>
            </a:r>
          </a:p>
          <a:p>
            <a:pPr algn="ctr"/>
            <a:r>
              <a:rPr lang="de-CH" sz="3200" dirty="0"/>
              <a:t>zum christlichen  Glauben?</a:t>
            </a:r>
          </a:p>
          <a:p>
            <a:pPr algn="ctr"/>
            <a:endParaRPr lang="de-DE" sz="2000" b="1" dirty="0"/>
          </a:p>
        </p:txBody>
      </p:sp>
    </p:spTree>
    <p:extLst>
      <p:ext uri="{BB962C8B-B14F-4D97-AF65-F5344CB8AC3E}">
        <p14:creationId xmlns:p14="http://schemas.microsoft.com/office/powerpoint/2010/main" val="311644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1D6009A4-8EAD-CD22-961F-A39333569EBA}"/>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A0C87A3-35C8-AC0C-C9B2-69066FF32D96}"/>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45678992-83BC-BD84-5DB4-61AFBDABDB88}"/>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333724A0-76E5-2E85-3D0F-03D4C68D3A67}"/>
              </a:ext>
            </a:extLst>
          </p:cNvPr>
          <p:cNvSpPr txBox="1"/>
          <p:nvPr/>
        </p:nvSpPr>
        <p:spPr>
          <a:xfrm>
            <a:off x="410817" y="251791"/>
            <a:ext cx="11291032" cy="6463308"/>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DIE ERSTEN CHRISTEN UND UNSERE SITUATION</a:t>
            </a:r>
          </a:p>
          <a:p>
            <a:pPr algn="ctr"/>
            <a:endParaRPr lang="de-DE" sz="4400" b="1" dirty="0"/>
          </a:p>
          <a:p>
            <a:pPr algn="ctr"/>
            <a:endParaRPr lang="de-DE" sz="4400" b="1" dirty="0"/>
          </a:p>
          <a:p>
            <a:pPr algn="just"/>
            <a:r>
              <a:rPr lang="de-DE" sz="3200" b="1" dirty="0"/>
              <a:t>Die ersten Christen wählten den aufreibenden Mittelweg </a:t>
            </a:r>
            <a:r>
              <a:rPr lang="de-DE" sz="3200" b="1" dirty="0" err="1"/>
              <a:t>zwi-schen</a:t>
            </a:r>
            <a:r>
              <a:rPr lang="de-DE" sz="3200" b="1" dirty="0"/>
              <a:t> Verweigerung und Anpassung. Er ermöglichte es, gegen massives Unverständnis einen Glaubensbestand zu sichern, in dem bedrängte Generationen von Christen ankern konnten. Die-</a:t>
            </a:r>
            <a:r>
              <a:rPr lang="de-DE" sz="3200" b="1" dirty="0" err="1"/>
              <a:t>ser</a:t>
            </a:r>
            <a:r>
              <a:rPr lang="de-DE" sz="3200" b="1" dirty="0"/>
              <a:t> Weg der Mitte ist für uns Verpflichtung und weist uns den Weg in die Zukunft.</a:t>
            </a:r>
          </a:p>
        </p:txBody>
      </p:sp>
    </p:spTree>
    <p:extLst>
      <p:ext uri="{BB962C8B-B14F-4D97-AF65-F5344CB8AC3E}">
        <p14:creationId xmlns:p14="http://schemas.microsoft.com/office/powerpoint/2010/main" val="140474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B054744-48DB-5FC9-C6CD-7FBB0FCA2D97}"/>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862EE911-B790-AD9F-28BA-7C3D74B17166}"/>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 name="Rechteck 1">
            <a:extLst>
              <a:ext uri="{FF2B5EF4-FFF2-40B4-BE49-F238E27FC236}">
                <a16:creationId xmlns:a16="http://schemas.microsoft.com/office/drawing/2014/main" id="{F130B026-C09E-43C1-4A0D-C377920F91FC}"/>
              </a:ext>
            </a:extLst>
          </p:cNvPr>
          <p:cNvSpPr/>
          <p:nvPr/>
        </p:nvSpPr>
        <p:spPr>
          <a:xfrm>
            <a:off x="576706" y="501663"/>
            <a:ext cx="11124514" cy="6001643"/>
          </a:xfrm>
          <a:prstGeom prst="rect">
            <a:avLst/>
          </a:prstGeom>
        </p:spPr>
        <p:txBody>
          <a:bodyPr wrap="square">
            <a:spAutoFit/>
          </a:bodyPr>
          <a:lstStyle/>
          <a:p>
            <a:pPr algn="ctr"/>
            <a:r>
              <a:rPr lang="de-CH" sz="3200" dirty="0"/>
              <a:t>Progressives Christentum</a:t>
            </a:r>
          </a:p>
          <a:p>
            <a:pPr algn="ctr"/>
            <a:endParaRPr lang="de-CH" sz="3200" dirty="0"/>
          </a:p>
          <a:p>
            <a:pPr algn="ctr"/>
            <a:endParaRPr lang="de-CH" sz="3200" dirty="0"/>
          </a:p>
          <a:p>
            <a:pPr algn="ctr"/>
            <a:r>
              <a:rPr lang="de-CH" sz="3200" dirty="0"/>
              <a:t>liberal                                                       postevangelikal</a:t>
            </a:r>
          </a:p>
          <a:p>
            <a:pPr algn="ctr"/>
            <a:r>
              <a:rPr lang="de-CH" sz="3200" dirty="0"/>
              <a:t> </a:t>
            </a:r>
          </a:p>
          <a:p>
            <a:pPr algn="ctr"/>
            <a:endParaRPr lang="de-CH" sz="3200" dirty="0"/>
          </a:p>
          <a:p>
            <a:pPr algn="ctr"/>
            <a:endParaRPr lang="de-CH" sz="3200" dirty="0"/>
          </a:p>
          <a:p>
            <a:pPr algn="ctr"/>
            <a:r>
              <a:rPr lang="de-CH" sz="3200" dirty="0"/>
              <a:t>fundamentalistisch                                         klassisch evangelikal</a:t>
            </a:r>
          </a:p>
          <a:p>
            <a:pPr algn="ctr"/>
            <a:endParaRPr lang="de-CH" sz="3200" dirty="0"/>
          </a:p>
          <a:p>
            <a:pPr algn="ctr"/>
            <a:endParaRPr lang="de-CH" sz="3200" dirty="0"/>
          </a:p>
          <a:p>
            <a:pPr algn="ctr"/>
            <a:r>
              <a:rPr lang="de-CH" sz="3200" dirty="0"/>
              <a:t>Konservatives Christentum</a:t>
            </a:r>
          </a:p>
          <a:p>
            <a:pPr algn="ctr"/>
            <a:endParaRPr lang="de-CH" sz="3200" dirty="0"/>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89C42F9-D3E9-EEFA-63BE-02A90A050F89}"/>
                  </a:ext>
                </a:extLst>
              </p14:cNvPr>
              <p14:cNvContentPartPr/>
              <p14:nvPr/>
            </p14:nvContentPartPr>
            <p14:xfrm>
              <a:off x="2427761" y="1314948"/>
              <a:ext cx="861480" cy="538200"/>
            </p14:xfrm>
          </p:contentPart>
        </mc:Choice>
        <mc:Fallback xmlns="">
          <p:pic>
            <p:nvPicPr>
              <p:cNvPr id="5" name="Freihand 4">
                <a:extLst>
                  <a:ext uri="{FF2B5EF4-FFF2-40B4-BE49-F238E27FC236}">
                    <a16:creationId xmlns:a16="http://schemas.microsoft.com/office/drawing/2014/main" id="{C89C42F9-D3E9-EEFA-63BE-02A90A050F89}"/>
                  </a:ext>
                </a:extLst>
              </p:cNvPr>
              <p:cNvPicPr/>
              <p:nvPr/>
            </p:nvPicPr>
            <p:blipFill>
              <a:blip r:embed="rId5"/>
              <a:stretch>
                <a:fillRect/>
              </a:stretch>
            </p:blipFill>
            <p:spPr>
              <a:xfrm>
                <a:off x="2391761" y="1278948"/>
                <a:ext cx="933120" cy="609840"/>
              </a:xfrm>
              <a:prstGeom prst="rect">
                <a:avLst/>
              </a:prstGeom>
            </p:spPr>
          </p:pic>
        </mc:Fallback>
      </mc:AlternateContent>
      <p:grpSp>
        <p:nvGrpSpPr>
          <p:cNvPr id="6" name="Gruppieren 5">
            <a:extLst>
              <a:ext uri="{FF2B5EF4-FFF2-40B4-BE49-F238E27FC236}">
                <a16:creationId xmlns:a16="http://schemas.microsoft.com/office/drawing/2014/main" id="{F6DB7508-F086-BC8B-1026-7D653033CE3A}"/>
              </a:ext>
            </a:extLst>
          </p:cNvPr>
          <p:cNvGrpSpPr/>
          <p:nvPr/>
        </p:nvGrpSpPr>
        <p:grpSpPr>
          <a:xfrm>
            <a:off x="2404721" y="1638588"/>
            <a:ext cx="285840" cy="223920"/>
            <a:chOff x="2404721" y="1638588"/>
            <a:chExt cx="285840" cy="22392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3DA1530-0166-96BD-6E32-A0600951406A}"/>
                    </a:ext>
                  </a:extLst>
                </p14:cNvPr>
                <p14:cNvContentPartPr/>
                <p14:nvPr/>
              </p14:nvContentPartPr>
              <p14:xfrm>
                <a:off x="2428121" y="1821108"/>
                <a:ext cx="262440" cy="41400"/>
              </p14:xfrm>
            </p:contentPart>
          </mc:Choice>
          <mc:Fallback xmlns="">
            <p:pic>
              <p:nvPicPr>
                <p:cNvPr id="7" name="Freihand 6">
                  <a:extLst>
                    <a:ext uri="{FF2B5EF4-FFF2-40B4-BE49-F238E27FC236}">
                      <a16:creationId xmlns:a16="http://schemas.microsoft.com/office/drawing/2014/main" id="{C3DA1530-0166-96BD-6E32-A0600951406A}"/>
                    </a:ext>
                  </a:extLst>
                </p:cNvPr>
                <p:cNvPicPr/>
                <p:nvPr/>
              </p:nvPicPr>
              <p:blipFill>
                <a:blip r:embed="rId7"/>
                <a:stretch>
                  <a:fillRect/>
                </a:stretch>
              </p:blipFill>
              <p:spPr>
                <a:xfrm>
                  <a:off x="2392121" y="1785108"/>
                  <a:ext cx="33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6EE6331E-50B4-56A8-74E6-6042F9D3139B}"/>
                    </a:ext>
                  </a:extLst>
                </p14:cNvPr>
                <p14:cNvContentPartPr/>
                <p14:nvPr/>
              </p14:nvContentPartPr>
              <p14:xfrm>
                <a:off x="2404721" y="1638588"/>
                <a:ext cx="13320" cy="213120"/>
              </p14:xfrm>
            </p:contentPart>
          </mc:Choice>
          <mc:Fallback xmlns="">
            <p:pic>
              <p:nvPicPr>
                <p:cNvPr id="8" name="Freihand 7">
                  <a:extLst>
                    <a:ext uri="{FF2B5EF4-FFF2-40B4-BE49-F238E27FC236}">
                      <a16:creationId xmlns:a16="http://schemas.microsoft.com/office/drawing/2014/main" id="{6EE6331E-50B4-56A8-74E6-6042F9D3139B}"/>
                    </a:ext>
                  </a:extLst>
                </p:cNvPr>
                <p:cNvPicPr/>
                <p:nvPr/>
              </p:nvPicPr>
              <p:blipFill>
                <a:blip r:embed="rId9"/>
                <a:stretch>
                  <a:fillRect/>
                </a:stretch>
              </p:blipFill>
              <p:spPr>
                <a:xfrm>
                  <a:off x="2368721" y="1602588"/>
                  <a:ext cx="84960" cy="28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288CDB6D-B5D0-D126-E30C-74AAECF89F21}"/>
                  </a:ext>
                </a:extLst>
              </p14:cNvPr>
              <p14:cNvContentPartPr/>
              <p14:nvPr/>
            </p14:nvContentPartPr>
            <p14:xfrm>
              <a:off x="7920641" y="1208028"/>
              <a:ext cx="915840" cy="683280"/>
            </p14:xfrm>
          </p:contentPart>
        </mc:Choice>
        <mc:Fallback xmlns="">
          <p:pic>
            <p:nvPicPr>
              <p:cNvPr id="9" name="Freihand 8">
                <a:extLst>
                  <a:ext uri="{FF2B5EF4-FFF2-40B4-BE49-F238E27FC236}">
                    <a16:creationId xmlns:a16="http://schemas.microsoft.com/office/drawing/2014/main" id="{288CDB6D-B5D0-D126-E30C-74AAECF89F21}"/>
                  </a:ext>
                </a:extLst>
              </p:cNvPr>
              <p:cNvPicPr/>
              <p:nvPr/>
            </p:nvPicPr>
            <p:blipFill>
              <a:blip r:embed="rId11"/>
              <a:stretch>
                <a:fillRect/>
              </a:stretch>
            </p:blipFill>
            <p:spPr>
              <a:xfrm>
                <a:off x="7884641" y="1172009"/>
                <a:ext cx="987480" cy="754958"/>
              </a:xfrm>
              <a:prstGeom prst="rect">
                <a:avLst/>
              </a:prstGeom>
            </p:spPr>
          </p:pic>
        </mc:Fallback>
      </mc:AlternateContent>
      <p:grpSp>
        <p:nvGrpSpPr>
          <p:cNvPr id="10" name="Gruppieren 9">
            <a:extLst>
              <a:ext uri="{FF2B5EF4-FFF2-40B4-BE49-F238E27FC236}">
                <a16:creationId xmlns:a16="http://schemas.microsoft.com/office/drawing/2014/main" id="{167B5EE7-CCCB-6884-E038-07796EF52351}"/>
              </a:ext>
            </a:extLst>
          </p:cNvPr>
          <p:cNvGrpSpPr/>
          <p:nvPr/>
        </p:nvGrpSpPr>
        <p:grpSpPr>
          <a:xfrm>
            <a:off x="8512121" y="1651188"/>
            <a:ext cx="332640" cy="245880"/>
            <a:chOff x="8512121" y="1651188"/>
            <a:chExt cx="332640" cy="24588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A874D718-AE84-860B-D5FA-57001EFE5DD0}"/>
                    </a:ext>
                  </a:extLst>
                </p14:cNvPr>
                <p14:cNvContentPartPr/>
                <p14:nvPr/>
              </p14:nvContentPartPr>
              <p14:xfrm>
                <a:off x="8785361" y="1651188"/>
                <a:ext cx="59400" cy="225000"/>
              </p14:xfrm>
            </p:contentPart>
          </mc:Choice>
          <mc:Fallback xmlns="">
            <p:pic>
              <p:nvPicPr>
                <p:cNvPr id="11" name="Freihand 10">
                  <a:extLst>
                    <a:ext uri="{FF2B5EF4-FFF2-40B4-BE49-F238E27FC236}">
                      <a16:creationId xmlns:a16="http://schemas.microsoft.com/office/drawing/2014/main" id="{A874D718-AE84-860B-D5FA-57001EFE5DD0}"/>
                    </a:ext>
                  </a:extLst>
                </p:cNvPr>
                <p:cNvPicPr/>
                <p:nvPr/>
              </p:nvPicPr>
              <p:blipFill>
                <a:blip r:embed="rId13"/>
                <a:stretch>
                  <a:fillRect/>
                </a:stretch>
              </p:blipFill>
              <p:spPr>
                <a:xfrm>
                  <a:off x="8749361" y="1615188"/>
                  <a:ext cx="1310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A708AEDF-C19F-C6B8-6D65-F896FB7F8249}"/>
                    </a:ext>
                  </a:extLst>
                </p14:cNvPr>
                <p14:cNvContentPartPr/>
                <p14:nvPr/>
              </p14:nvContentPartPr>
              <p14:xfrm>
                <a:off x="8512121" y="1867548"/>
                <a:ext cx="309240" cy="29520"/>
              </p14:xfrm>
            </p:contentPart>
          </mc:Choice>
          <mc:Fallback xmlns="">
            <p:pic>
              <p:nvPicPr>
                <p:cNvPr id="12" name="Freihand 11">
                  <a:extLst>
                    <a:ext uri="{FF2B5EF4-FFF2-40B4-BE49-F238E27FC236}">
                      <a16:creationId xmlns:a16="http://schemas.microsoft.com/office/drawing/2014/main" id="{A708AEDF-C19F-C6B8-6D65-F896FB7F8249}"/>
                    </a:ext>
                  </a:extLst>
                </p:cNvPr>
                <p:cNvPicPr/>
                <p:nvPr/>
              </p:nvPicPr>
              <p:blipFill>
                <a:blip r:embed="rId15"/>
                <a:stretch>
                  <a:fillRect/>
                </a:stretch>
              </p:blipFill>
              <p:spPr>
                <a:xfrm>
                  <a:off x="8476163" y="1831982"/>
                  <a:ext cx="380797" cy="10029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8156986B-8729-D82D-D220-982E2B7A2788}"/>
                  </a:ext>
                </a:extLst>
              </p14:cNvPr>
              <p14:cNvContentPartPr/>
              <p14:nvPr/>
            </p14:nvContentPartPr>
            <p14:xfrm>
              <a:off x="2811161" y="4672308"/>
              <a:ext cx="1251720" cy="716760"/>
            </p14:xfrm>
          </p:contentPart>
        </mc:Choice>
        <mc:Fallback xmlns="">
          <p:pic>
            <p:nvPicPr>
              <p:cNvPr id="13" name="Freihand 12">
                <a:extLst>
                  <a:ext uri="{FF2B5EF4-FFF2-40B4-BE49-F238E27FC236}">
                    <a16:creationId xmlns:a16="http://schemas.microsoft.com/office/drawing/2014/main" id="{8156986B-8729-D82D-D220-982E2B7A2788}"/>
                  </a:ext>
                </a:extLst>
              </p:cNvPr>
              <p:cNvPicPr/>
              <p:nvPr/>
            </p:nvPicPr>
            <p:blipFill>
              <a:blip r:embed="rId17"/>
              <a:stretch>
                <a:fillRect/>
              </a:stretch>
            </p:blipFill>
            <p:spPr>
              <a:xfrm>
                <a:off x="2775161" y="4636326"/>
                <a:ext cx="1323360" cy="788364"/>
              </a:xfrm>
              <a:prstGeom prst="rect">
                <a:avLst/>
              </a:prstGeom>
            </p:spPr>
          </p:pic>
        </mc:Fallback>
      </mc:AlternateContent>
      <p:grpSp>
        <p:nvGrpSpPr>
          <p:cNvPr id="14" name="Gruppieren 13">
            <a:extLst>
              <a:ext uri="{FF2B5EF4-FFF2-40B4-BE49-F238E27FC236}">
                <a16:creationId xmlns:a16="http://schemas.microsoft.com/office/drawing/2014/main" id="{B98A7F70-F5F5-2094-4347-48A1FFD981D4}"/>
              </a:ext>
            </a:extLst>
          </p:cNvPr>
          <p:cNvGrpSpPr/>
          <p:nvPr/>
        </p:nvGrpSpPr>
        <p:grpSpPr>
          <a:xfrm>
            <a:off x="2814401" y="4668708"/>
            <a:ext cx="459720" cy="374760"/>
            <a:chOff x="2814401" y="4668708"/>
            <a:chExt cx="459720" cy="37476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F0180D47-868F-9F4D-1304-4C202D01EDBF}"/>
                    </a:ext>
                  </a:extLst>
                </p14:cNvPr>
                <p14:cNvContentPartPr/>
                <p14:nvPr/>
              </p14:nvContentPartPr>
              <p14:xfrm>
                <a:off x="2843201" y="4668708"/>
                <a:ext cx="430920" cy="56880"/>
              </p14:xfrm>
            </p:contentPart>
          </mc:Choice>
          <mc:Fallback xmlns="">
            <p:pic>
              <p:nvPicPr>
                <p:cNvPr id="15" name="Freihand 14">
                  <a:extLst>
                    <a:ext uri="{FF2B5EF4-FFF2-40B4-BE49-F238E27FC236}">
                      <a16:creationId xmlns:a16="http://schemas.microsoft.com/office/drawing/2014/main" id="{F0180D47-868F-9F4D-1304-4C202D01EDBF}"/>
                    </a:ext>
                  </a:extLst>
                </p:cNvPr>
                <p:cNvPicPr/>
                <p:nvPr/>
              </p:nvPicPr>
              <p:blipFill>
                <a:blip r:embed="rId19"/>
                <a:stretch>
                  <a:fillRect/>
                </a:stretch>
              </p:blipFill>
              <p:spPr>
                <a:xfrm>
                  <a:off x="2807201" y="4632708"/>
                  <a:ext cx="502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2CF7EE68-88AA-444F-130F-A782A2150FA4}"/>
                    </a:ext>
                  </a:extLst>
                </p14:cNvPr>
                <p14:cNvContentPartPr/>
                <p14:nvPr/>
              </p14:nvContentPartPr>
              <p14:xfrm>
                <a:off x="2814401" y="4682748"/>
                <a:ext cx="172080" cy="360720"/>
              </p14:xfrm>
            </p:contentPart>
          </mc:Choice>
          <mc:Fallback xmlns="">
            <p:pic>
              <p:nvPicPr>
                <p:cNvPr id="16" name="Freihand 15">
                  <a:extLst>
                    <a:ext uri="{FF2B5EF4-FFF2-40B4-BE49-F238E27FC236}">
                      <a16:creationId xmlns:a16="http://schemas.microsoft.com/office/drawing/2014/main" id="{2CF7EE68-88AA-444F-130F-A782A2150FA4}"/>
                    </a:ext>
                  </a:extLst>
                </p:cNvPr>
                <p:cNvPicPr/>
                <p:nvPr/>
              </p:nvPicPr>
              <p:blipFill>
                <a:blip r:embed="rId21"/>
                <a:stretch>
                  <a:fillRect/>
                </a:stretch>
              </p:blipFill>
              <p:spPr>
                <a:xfrm>
                  <a:off x="2778401" y="4646748"/>
                  <a:ext cx="243720" cy="43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40B66D05-6F36-C35E-E152-20A444FAF7CC}"/>
                  </a:ext>
                </a:extLst>
              </p14:cNvPr>
              <p14:cNvContentPartPr/>
              <p14:nvPr/>
            </p14:nvContentPartPr>
            <p14:xfrm>
              <a:off x="7973201" y="4698228"/>
              <a:ext cx="717840" cy="626400"/>
            </p14:xfrm>
          </p:contentPart>
        </mc:Choice>
        <mc:Fallback xmlns="">
          <p:pic>
            <p:nvPicPr>
              <p:cNvPr id="17" name="Freihand 16">
                <a:extLst>
                  <a:ext uri="{FF2B5EF4-FFF2-40B4-BE49-F238E27FC236}">
                    <a16:creationId xmlns:a16="http://schemas.microsoft.com/office/drawing/2014/main" id="{40B66D05-6F36-C35E-E152-20A444FAF7CC}"/>
                  </a:ext>
                </a:extLst>
              </p:cNvPr>
              <p:cNvPicPr/>
              <p:nvPr/>
            </p:nvPicPr>
            <p:blipFill>
              <a:blip r:embed="rId23"/>
              <a:stretch>
                <a:fillRect/>
              </a:stretch>
            </p:blipFill>
            <p:spPr>
              <a:xfrm>
                <a:off x="7937201" y="4662228"/>
                <a:ext cx="789480" cy="698040"/>
              </a:xfrm>
              <a:prstGeom prst="rect">
                <a:avLst/>
              </a:prstGeom>
            </p:spPr>
          </p:pic>
        </mc:Fallback>
      </mc:AlternateContent>
      <p:grpSp>
        <p:nvGrpSpPr>
          <p:cNvPr id="18" name="Gruppieren 17">
            <a:extLst>
              <a:ext uri="{FF2B5EF4-FFF2-40B4-BE49-F238E27FC236}">
                <a16:creationId xmlns:a16="http://schemas.microsoft.com/office/drawing/2014/main" id="{BA697363-D077-6A29-82E1-0FC2A05DC2B5}"/>
              </a:ext>
            </a:extLst>
          </p:cNvPr>
          <p:cNvGrpSpPr/>
          <p:nvPr/>
        </p:nvGrpSpPr>
        <p:grpSpPr>
          <a:xfrm>
            <a:off x="8326001" y="4678068"/>
            <a:ext cx="390960" cy="372240"/>
            <a:chOff x="8326001" y="4678068"/>
            <a:chExt cx="390960" cy="37224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A65603DA-1040-BDD8-EA82-B4018F3971FC}"/>
                    </a:ext>
                  </a:extLst>
                </p14:cNvPr>
                <p14:cNvContentPartPr/>
                <p14:nvPr/>
              </p14:nvContentPartPr>
              <p14:xfrm>
                <a:off x="8326001" y="4678068"/>
                <a:ext cx="365400" cy="28440"/>
              </p14:xfrm>
            </p:contentPart>
          </mc:Choice>
          <mc:Fallback xmlns="">
            <p:pic>
              <p:nvPicPr>
                <p:cNvPr id="19" name="Freihand 18">
                  <a:extLst>
                    <a:ext uri="{FF2B5EF4-FFF2-40B4-BE49-F238E27FC236}">
                      <a16:creationId xmlns:a16="http://schemas.microsoft.com/office/drawing/2014/main" id="{A65603DA-1040-BDD8-EA82-B4018F3971FC}"/>
                    </a:ext>
                  </a:extLst>
                </p:cNvPr>
                <p:cNvPicPr/>
                <p:nvPr/>
              </p:nvPicPr>
              <p:blipFill>
                <a:blip r:embed="rId25"/>
                <a:stretch>
                  <a:fillRect/>
                </a:stretch>
              </p:blipFill>
              <p:spPr>
                <a:xfrm>
                  <a:off x="8290001" y="4642068"/>
                  <a:ext cx="437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D5B8C854-FBBA-F170-B635-BA2B377B4332}"/>
                    </a:ext>
                  </a:extLst>
                </p14:cNvPr>
                <p14:cNvContentPartPr/>
                <p14:nvPr/>
              </p14:nvContentPartPr>
              <p14:xfrm>
                <a:off x="8680241" y="4708308"/>
                <a:ext cx="36720" cy="342000"/>
              </p14:xfrm>
            </p:contentPart>
          </mc:Choice>
          <mc:Fallback xmlns="">
            <p:pic>
              <p:nvPicPr>
                <p:cNvPr id="20" name="Freihand 19">
                  <a:extLst>
                    <a:ext uri="{FF2B5EF4-FFF2-40B4-BE49-F238E27FC236}">
                      <a16:creationId xmlns:a16="http://schemas.microsoft.com/office/drawing/2014/main" id="{D5B8C854-FBBA-F170-B635-BA2B377B4332}"/>
                    </a:ext>
                  </a:extLst>
                </p:cNvPr>
                <p:cNvPicPr/>
                <p:nvPr/>
              </p:nvPicPr>
              <p:blipFill>
                <a:blip r:embed="rId27"/>
                <a:stretch>
                  <a:fillRect/>
                </a:stretch>
              </p:blipFill>
              <p:spPr>
                <a:xfrm>
                  <a:off x="8644241" y="4672308"/>
                  <a:ext cx="108360" cy="413640"/>
                </a:xfrm>
                <a:prstGeom prst="rect">
                  <a:avLst/>
                </a:prstGeom>
              </p:spPr>
            </p:pic>
          </mc:Fallback>
        </mc:AlternateContent>
      </p:grpSp>
    </p:spTree>
    <p:extLst>
      <p:ext uri="{BB962C8B-B14F-4D97-AF65-F5344CB8AC3E}">
        <p14:creationId xmlns:p14="http://schemas.microsoft.com/office/powerpoint/2010/main" val="112905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D7EA6A45-45F6-E828-408A-4493E58DE9B0}"/>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2B89EDA-66F0-3008-3B3A-2A600B216E89}"/>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EF7B2DB8-D805-DB97-E170-AA2F24BB8432}"/>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25502F0D-BC6C-C835-A715-6194AE1B67A9}"/>
              </a:ext>
            </a:extLst>
          </p:cNvPr>
          <p:cNvSpPr txBox="1"/>
          <p:nvPr/>
        </p:nvSpPr>
        <p:spPr>
          <a:xfrm>
            <a:off x="410817" y="251791"/>
            <a:ext cx="11291032" cy="3508653"/>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WARUM SIND RELIGIÖSE POLE ATTRAKTIV?</a:t>
            </a:r>
          </a:p>
          <a:p>
            <a:pPr algn="ctr"/>
            <a:endParaRPr lang="de-DE" sz="4400" b="1" dirty="0"/>
          </a:p>
          <a:p>
            <a:pPr algn="ctr"/>
            <a:endParaRPr lang="de-DE" sz="5400" b="1" dirty="0"/>
          </a:p>
        </p:txBody>
      </p:sp>
    </p:spTree>
    <p:extLst>
      <p:ext uri="{BB962C8B-B14F-4D97-AF65-F5344CB8AC3E}">
        <p14:creationId xmlns:p14="http://schemas.microsoft.com/office/powerpoint/2010/main" val="87261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E59ABEED-E25A-AFC2-306B-2319B2E65CD0}"/>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F173124F-B702-7F2E-C9CE-DF04B8BCF866}"/>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2034F34B-E8AC-3ABD-C6AB-01B73B8D72EF}"/>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4DEEF0DC-5274-E705-CDC7-860854D4619E}"/>
              </a:ext>
            </a:extLst>
          </p:cNvPr>
          <p:cNvSpPr txBox="1"/>
          <p:nvPr/>
        </p:nvSpPr>
        <p:spPr>
          <a:xfrm>
            <a:off x="410817" y="251791"/>
            <a:ext cx="11291032" cy="4862870"/>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WARUM SIND RELIGIÖSE POLE ATTRAKTIV?</a:t>
            </a:r>
          </a:p>
          <a:p>
            <a:pPr algn="ctr"/>
            <a:endParaRPr lang="de-DE" sz="4400" b="1" dirty="0"/>
          </a:p>
          <a:p>
            <a:pPr algn="ctr"/>
            <a:endParaRPr lang="de-DE" sz="5400" b="1" dirty="0"/>
          </a:p>
          <a:p>
            <a:pPr algn="ctr"/>
            <a:r>
              <a:rPr lang="de-DE" sz="4400" b="1" dirty="0"/>
              <a:t>DER FUNDAMENTALISMUS IST DAS KRISENPHÄNOMEN DER MODERNE.</a:t>
            </a:r>
          </a:p>
        </p:txBody>
      </p:sp>
    </p:spTree>
    <p:extLst>
      <p:ext uri="{BB962C8B-B14F-4D97-AF65-F5344CB8AC3E}">
        <p14:creationId xmlns:p14="http://schemas.microsoft.com/office/powerpoint/2010/main" val="404403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07DF3706-CDAC-E89F-8771-A370A64DF327}"/>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D1038433-A387-A69D-5005-A29CF2A5E042}"/>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8524F4DD-1FB8-D341-C32A-A7B89D99BF29}"/>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D1E30ADA-5CB8-5CB2-611E-AD22DE4A5109}"/>
              </a:ext>
            </a:extLst>
          </p:cNvPr>
          <p:cNvSpPr txBox="1"/>
          <p:nvPr/>
        </p:nvSpPr>
        <p:spPr>
          <a:xfrm>
            <a:off x="410817" y="251791"/>
            <a:ext cx="11291032" cy="4862870"/>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WARUM SIND RELIGIÖSE POLE ATTRAKTIV?</a:t>
            </a:r>
          </a:p>
          <a:p>
            <a:pPr algn="ctr"/>
            <a:endParaRPr lang="de-DE" sz="4400" b="1" dirty="0"/>
          </a:p>
          <a:p>
            <a:pPr algn="ctr"/>
            <a:endParaRPr lang="de-DE" sz="5400" b="1" dirty="0"/>
          </a:p>
          <a:p>
            <a:pPr algn="ctr"/>
            <a:r>
              <a:rPr lang="de-DE" sz="4400" b="1" dirty="0"/>
              <a:t>DAS PROGRESSIVE CHRISTENTUM IST DAS KRISENPHÄNOMEN DER POSTMODERNE.</a:t>
            </a:r>
          </a:p>
        </p:txBody>
      </p:sp>
    </p:spTree>
    <p:extLst>
      <p:ext uri="{BB962C8B-B14F-4D97-AF65-F5344CB8AC3E}">
        <p14:creationId xmlns:p14="http://schemas.microsoft.com/office/powerpoint/2010/main" val="194697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D6585833-3309-C38D-5CDB-89225D6CA37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301F2EC7-7EDE-DE89-5D72-D238131CBA12}"/>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8640C5DC-0A0C-0B09-372E-5B356CB1978C}"/>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D4378206-D7F9-BD4D-8B46-5D04DB4040D8}"/>
              </a:ext>
            </a:extLst>
          </p:cNvPr>
          <p:cNvSpPr txBox="1"/>
          <p:nvPr/>
        </p:nvSpPr>
        <p:spPr>
          <a:xfrm>
            <a:off x="410817" y="251791"/>
            <a:ext cx="11291032" cy="4862870"/>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WARUM SIND RELIGIÖSE POLE ATTRAKTIV?</a:t>
            </a:r>
          </a:p>
          <a:p>
            <a:pPr algn="ctr"/>
            <a:endParaRPr lang="de-DE" sz="4400" b="1" dirty="0"/>
          </a:p>
          <a:p>
            <a:pPr algn="ctr"/>
            <a:endParaRPr lang="de-DE" sz="5400" b="1" dirty="0"/>
          </a:p>
          <a:p>
            <a:pPr algn="ctr"/>
            <a:r>
              <a:rPr lang="de-DE" sz="4400" b="1" dirty="0"/>
              <a:t>DER FUNDAMENTALISMUS BIETET SICHERHEIT VOR EINER BÖSEN WELT.</a:t>
            </a:r>
          </a:p>
        </p:txBody>
      </p:sp>
    </p:spTree>
    <p:extLst>
      <p:ext uri="{BB962C8B-B14F-4D97-AF65-F5344CB8AC3E}">
        <p14:creationId xmlns:p14="http://schemas.microsoft.com/office/powerpoint/2010/main" val="418585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B02DF555-A1BE-8DEE-FA45-64CDF17379F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7F7AE4D-3814-FB6E-57AC-217B0179C022}"/>
              </a:ext>
            </a:extLst>
          </p:cNvPr>
          <p:cNvSpPr txBox="1"/>
          <p:nvPr/>
        </p:nvSpPr>
        <p:spPr>
          <a:xfrm>
            <a:off x="0" y="3180252"/>
            <a:ext cx="12192000" cy="3677748"/>
          </a:xfrm>
          <a:prstGeom prst="rect">
            <a:avLst/>
          </a:prstGeom>
          <a:solidFill>
            <a:schemeClr val="accent2">
              <a:lumMod val="60000"/>
              <a:lumOff val="40000"/>
              <a:alpha val="90000"/>
            </a:schemeClr>
          </a:solidFill>
        </p:spPr>
        <p:txBody>
          <a:bodyPr wrap="square" rtlCol="0">
            <a:spAutoFit/>
          </a:bodyPr>
          <a:lstStyle/>
          <a:p>
            <a:endParaRPr lang="de-DE" dirty="0"/>
          </a:p>
        </p:txBody>
      </p:sp>
      <p:pic>
        <p:nvPicPr>
          <p:cNvPr id="3" name="Grafik 2" descr="Ein Bild, das Text, Kompass enthält.&#10;&#10;Automatisch generierte Beschreibung">
            <a:extLst>
              <a:ext uri="{FF2B5EF4-FFF2-40B4-BE49-F238E27FC236}">
                <a16:creationId xmlns:a16="http://schemas.microsoft.com/office/drawing/2014/main" id="{E09B90B1-AAAB-D8E0-F821-820E03ABD37D}"/>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colorTemperature colorTemp="6935"/>
                    </a14:imgEffect>
                    <a14:imgEffect>
                      <a14:saturation sat="77000"/>
                    </a14:imgEffect>
                  </a14:imgLayer>
                </a14:imgProps>
              </a:ext>
            </a:extLst>
          </a:blip>
          <a:srcRect b="900"/>
          <a:stretch/>
        </p:blipFill>
        <p:spPr>
          <a:xfrm>
            <a:off x="20" y="1282"/>
            <a:ext cx="12191980" cy="6856718"/>
          </a:xfrm>
          <a:prstGeom prst="rect">
            <a:avLst/>
          </a:prstGeom>
        </p:spPr>
      </p:pic>
      <p:sp>
        <p:nvSpPr>
          <p:cNvPr id="21" name="Textfeld 20">
            <a:extLst>
              <a:ext uri="{FF2B5EF4-FFF2-40B4-BE49-F238E27FC236}">
                <a16:creationId xmlns:a16="http://schemas.microsoft.com/office/drawing/2014/main" id="{278AF819-4EB4-46A4-0F48-5AC6F5A77070}"/>
              </a:ext>
            </a:extLst>
          </p:cNvPr>
          <p:cNvSpPr txBox="1"/>
          <p:nvPr/>
        </p:nvSpPr>
        <p:spPr>
          <a:xfrm>
            <a:off x="410817" y="251791"/>
            <a:ext cx="11291032" cy="4862870"/>
          </a:xfrm>
          <a:prstGeom prst="rect">
            <a:avLst/>
          </a:prstGeom>
          <a:noFill/>
        </p:spPr>
        <p:txBody>
          <a:bodyPr wrap="square" rtlCol="0">
            <a:spAutoFit/>
          </a:bodyPr>
          <a:lstStyle/>
          <a:p>
            <a:endParaRPr lang="de-DE" sz="32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endParaRPr lang="de-DE" sz="1600" b="1" dirty="0">
              <a:solidFill>
                <a:srgbClr val="945200"/>
              </a:solidFill>
            </a:endParaRPr>
          </a:p>
          <a:p>
            <a:pPr algn="ctr"/>
            <a:r>
              <a:rPr lang="de-DE" sz="4400" b="1" dirty="0">
                <a:solidFill>
                  <a:srgbClr val="945200"/>
                </a:solidFill>
              </a:rPr>
              <a:t>WARUM SIND RELIGIÖSE POLE ATTRAKTIV?</a:t>
            </a:r>
          </a:p>
          <a:p>
            <a:pPr algn="ctr"/>
            <a:endParaRPr lang="de-DE" sz="4400" b="1" dirty="0"/>
          </a:p>
          <a:p>
            <a:pPr algn="ctr"/>
            <a:endParaRPr lang="de-DE" sz="5400" b="1" dirty="0"/>
          </a:p>
          <a:p>
            <a:pPr algn="ctr"/>
            <a:r>
              <a:rPr lang="de-DE" sz="4400" b="1" dirty="0"/>
              <a:t>DAS PROGRESSIVE CHRISTENTUM BIETET SICHERHEIT VOR DEM ZEITGEIST.</a:t>
            </a:r>
          </a:p>
        </p:txBody>
      </p:sp>
    </p:spTree>
    <p:extLst>
      <p:ext uri="{BB962C8B-B14F-4D97-AF65-F5344CB8AC3E}">
        <p14:creationId xmlns:p14="http://schemas.microsoft.com/office/powerpoint/2010/main" val="327478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B3FBB1-6834-578C-86E8-DDC25B494C3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0142558-3E62-012E-25D2-EDB3A1E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fik 4" descr="Ein Bild, das Text, aus Holz, Holz enthält.&#10;&#10;Automatisch generierte Beschreibung">
            <a:extLst>
              <a:ext uri="{FF2B5EF4-FFF2-40B4-BE49-F238E27FC236}">
                <a16:creationId xmlns:a16="http://schemas.microsoft.com/office/drawing/2014/main" id="{94E1C5F7-1B52-68B7-25E0-E1DD9AB77783}"/>
              </a:ext>
            </a:extLst>
          </p:cNvPr>
          <p:cNvPicPr>
            <a:picLocks noChangeAspect="1"/>
          </p:cNvPicPr>
          <p:nvPr/>
        </p:nvPicPr>
        <p:blipFill>
          <a:blip r:embed="rId2"/>
          <a:stretch>
            <a:fillRect/>
          </a:stretch>
        </p:blipFill>
        <p:spPr>
          <a:xfrm>
            <a:off x="-1" y="-1"/>
            <a:ext cx="5644055" cy="6871023"/>
          </a:xfrm>
          <a:prstGeom prst="rect">
            <a:avLst/>
          </a:prstGeom>
        </p:spPr>
      </p:pic>
      <p:sp>
        <p:nvSpPr>
          <p:cNvPr id="6" name="Textfeld 5">
            <a:extLst>
              <a:ext uri="{FF2B5EF4-FFF2-40B4-BE49-F238E27FC236}">
                <a16:creationId xmlns:a16="http://schemas.microsoft.com/office/drawing/2014/main" id="{108B35BF-CDD4-D0BA-AE19-56DB3EB6196A}"/>
              </a:ext>
            </a:extLst>
          </p:cNvPr>
          <p:cNvSpPr txBox="1"/>
          <p:nvPr/>
        </p:nvSpPr>
        <p:spPr>
          <a:xfrm>
            <a:off x="6225783" y="763320"/>
            <a:ext cx="5382964" cy="5078313"/>
          </a:xfrm>
          <a:prstGeom prst="rect">
            <a:avLst/>
          </a:prstGeom>
          <a:noFill/>
        </p:spPr>
        <p:txBody>
          <a:bodyPr wrap="square" rtlCol="0">
            <a:spAutoFit/>
          </a:bodyPr>
          <a:lstStyle/>
          <a:p>
            <a:r>
              <a:rPr lang="de-CH" sz="3600" dirty="0"/>
              <a:t>Wir müssen uns daran erinnern, welche über-ragende Bedeutung das vertrauensvolle Lesen der Heiligen Schrift für einen lebendigen Glauben hat und dieses Lesen mit</a:t>
            </a:r>
          </a:p>
          <a:p>
            <a:r>
              <a:rPr lang="de-CH" sz="3600" dirty="0"/>
              <a:t>einem festen Fundament versehen.</a:t>
            </a:r>
          </a:p>
        </p:txBody>
      </p:sp>
      <p:sp>
        <p:nvSpPr>
          <p:cNvPr id="2" name="Textfeld 1">
            <a:extLst>
              <a:ext uri="{FF2B5EF4-FFF2-40B4-BE49-F238E27FC236}">
                <a16:creationId xmlns:a16="http://schemas.microsoft.com/office/drawing/2014/main" id="{CD4369E7-3FE2-F51E-AF55-EAB233D9CFF8}"/>
              </a:ext>
            </a:extLst>
          </p:cNvPr>
          <p:cNvSpPr txBox="1"/>
          <p:nvPr/>
        </p:nvSpPr>
        <p:spPr>
          <a:xfrm>
            <a:off x="583253" y="319373"/>
            <a:ext cx="1264277" cy="1575688"/>
          </a:xfrm>
          <a:prstGeom prst="rect">
            <a:avLst/>
          </a:prstGeom>
          <a:noFill/>
        </p:spPr>
        <p:txBody>
          <a:bodyPr wrap="square" rtlCol="0">
            <a:spAutoFit/>
          </a:bodyPr>
          <a:lstStyle/>
          <a:p>
            <a:r>
              <a:rPr lang="de-CH" sz="9600" dirty="0">
                <a:solidFill>
                  <a:schemeClr val="accent2">
                    <a:lumMod val="20000"/>
                    <a:lumOff val="80000"/>
                  </a:schemeClr>
                </a:solidFill>
              </a:rPr>
              <a:t>1</a:t>
            </a:r>
          </a:p>
        </p:txBody>
      </p:sp>
    </p:spTree>
    <p:extLst>
      <p:ext uri="{BB962C8B-B14F-4D97-AF65-F5344CB8AC3E}">
        <p14:creationId xmlns:p14="http://schemas.microsoft.com/office/powerpoint/2010/main" val="12219384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9F69C3857BF943973E7706A6849F00" ma:contentTypeVersion="15" ma:contentTypeDescription="Ein neues Dokument erstellen." ma:contentTypeScope="" ma:versionID="b11e9f9f6cd2ee798e4f794385ed8dd8">
  <xsd:schema xmlns:xsd="http://www.w3.org/2001/XMLSchema" xmlns:xs="http://www.w3.org/2001/XMLSchema" xmlns:p="http://schemas.microsoft.com/office/2006/metadata/properties" xmlns:ns2="0e3db431-8b88-4fb5-aa4b-c176c2a3733d" xmlns:ns3="677b02e2-b7a9-4273-86f6-4edae96f5cfd" targetNamespace="http://schemas.microsoft.com/office/2006/metadata/properties" ma:root="true" ma:fieldsID="6611c8aa8c871ca86b836dcc4860b7fe" ns2:_="" ns3:_="">
    <xsd:import namespace="0e3db431-8b88-4fb5-aa4b-c176c2a3733d"/>
    <xsd:import namespace="677b02e2-b7a9-4273-86f6-4edae96f5c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db431-8b88-4fb5-aa4b-c176c2a37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8343e44-f747-4201-bfe2-a13ad0dbe3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7b02e2-b7a9-4273-86f6-4edae96f5cfd"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9b9b113d-8d40-48a7-966e-e20ea2388bde}" ma:internalName="TaxCatchAll" ma:showField="CatchAllData" ma:web="677b02e2-b7a9-4273-86f6-4edae96f5c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3db431-8b88-4fb5-aa4b-c176c2a3733d">
      <Terms xmlns="http://schemas.microsoft.com/office/infopath/2007/PartnerControls"/>
    </lcf76f155ced4ddcb4097134ff3c332f>
    <TaxCatchAll xmlns="677b02e2-b7a9-4273-86f6-4edae96f5cfd" xsi:nil="true"/>
  </documentManagement>
</p:properties>
</file>

<file path=customXml/itemProps1.xml><?xml version="1.0" encoding="utf-8"?>
<ds:datastoreItem xmlns:ds="http://schemas.openxmlformats.org/officeDocument/2006/customXml" ds:itemID="{6EBF8781-CE97-4D76-B267-CEF52980ACAC}"/>
</file>

<file path=customXml/itemProps2.xml><?xml version="1.0" encoding="utf-8"?>
<ds:datastoreItem xmlns:ds="http://schemas.openxmlformats.org/officeDocument/2006/customXml" ds:itemID="{348106AF-78EB-40BC-9C41-153E9E3B66C7}"/>
</file>

<file path=customXml/itemProps3.xml><?xml version="1.0" encoding="utf-8"?>
<ds:datastoreItem xmlns:ds="http://schemas.openxmlformats.org/officeDocument/2006/customXml" ds:itemID="{B098CB2B-4514-46BD-9A59-CBC36C26CD8D}"/>
</file>

<file path=docProps/app.xml><?xml version="1.0" encoding="utf-8"?>
<Properties xmlns="http://schemas.openxmlformats.org/officeDocument/2006/extended-properties" xmlns:vt="http://schemas.openxmlformats.org/officeDocument/2006/docPropsVTypes">
  <TotalTime>0</TotalTime>
  <Words>514</Words>
  <Application>Microsoft Macintosh PowerPoint</Application>
  <PresentationFormat>Breitbild</PresentationFormat>
  <Paragraphs>109</Paragraphs>
  <Slides>20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Aptos</vt: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Hardmeier Elisabeth</dc:creator>
  <cp:lastModifiedBy>Roland Mürner</cp:lastModifiedBy>
  <cp:revision>183</cp:revision>
  <dcterms:created xsi:type="dcterms:W3CDTF">2021-03-04T11:08:12Z</dcterms:created>
  <dcterms:modified xsi:type="dcterms:W3CDTF">2026-05-08T05:59:20Z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0x0101000E9F69C3857BF943973E7706A6849F00</vt:lpwstr>
  </property>
</Properties>
</file>