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8" r:id="rId6"/>
    <p:sldMasterId id="2147483664" r:id="rId7"/>
    <p:sldMasterId id="2147483670" r:id="rId8"/>
  </p:sldMasterIdLst>
  <p:notesMasterIdLst>
    <p:notesMasterId r:id="rId13"/>
  </p:notesMasterIdLst>
  <p:handoutMasterIdLst>
    <p:handoutMasterId r:id="rId14"/>
  </p:handoutMasterIdLst>
  <p:sldIdLst>
    <p:sldId id="256" r:id="rId9"/>
    <p:sldId id="268" r:id="rId10"/>
    <p:sldId id="339" r:id="rId11"/>
    <p:sldId id="340"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2E2"/>
    <a:srgbClr val="D0815A"/>
    <a:srgbClr val="7AA2BE"/>
    <a:srgbClr val="A3A566"/>
    <a:srgbClr val="D18259"/>
    <a:srgbClr val="BA5C47"/>
    <a:srgbClr val="528394"/>
    <a:srgbClr val="5C967E"/>
    <a:srgbClr val="D49F45"/>
    <a:srgbClr val="F6F1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66" autoAdjust="0"/>
    <p:restoredTop sz="96137"/>
  </p:normalViewPr>
  <p:slideViewPr>
    <p:cSldViewPr snapToGrid="0">
      <p:cViewPr varScale="1">
        <p:scale>
          <a:sx n="132" d="100"/>
          <a:sy n="132" d="100"/>
        </p:scale>
        <p:origin x="392" y="17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0"/>
    </p:cViewPr>
  </p:sorterViewPr>
  <p:notesViewPr>
    <p:cSldViewPr snapToGrid="0" showGuides="1">
      <p:cViewPr varScale="1">
        <p:scale>
          <a:sx n="167" d="100"/>
          <a:sy n="167" d="100"/>
        </p:scale>
        <p:origin x="89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2.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land Mürner" userId="7cf5848c-f3d7-4ca5-9c60-ed855c0dd069" providerId="ADAL" clId="{070EB586-6A5F-5EF7-BE1B-09D6B19F89C2}"/>
    <pc:docChg chg="modSld">
      <pc:chgData name="Roland Mürner" userId="7cf5848c-f3d7-4ca5-9c60-ed855c0dd069" providerId="ADAL" clId="{070EB586-6A5F-5EF7-BE1B-09D6B19F89C2}" dt="2026-10-14T12:22:14.777" v="0" actId="14826"/>
      <pc:docMkLst>
        <pc:docMk/>
      </pc:docMkLst>
      <pc:sldChg chg="modSp">
        <pc:chgData name="Roland Mürner" userId="7cf5848c-f3d7-4ca5-9c60-ed855c0dd069" providerId="ADAL" clId="{070EB586-6A5F-5EF7-BE1B-09D6B19F89C2}" dt="2026-10-14T12:22:14.777" v="0" actId="14826"/>
        <pc:sldMkLst>
          <pc:docMk/>
          <pc:sldMk cId="2125682498" sldId="340"/>
        </pc:sldMkLst>
        <pc:picChg chg="mod">
          <ac:chgData name="Roland Mürner" userId="7cf5848c-f3d7-4ca5-9c60-ed855c0dd069" providerId="ADAL" clId="{070EB586-6A5F-5EF7-BE1B-09D6B19F89C2}" dt="2026-10-14T12:22:14.777" v="0" actId="14826"/>
          <ac:picMkLst>
            <pc:docMk/>
            <pc:sldMk cId="2125682498" sldId="340"/>
            <ac:picMk id="2" creationId="{7D584F33-768F-27CD-D607-6E5BE241D07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14D6242-6963-83FC-8B0B-478DDD53BF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4875217A-0CE7-13B3-DCBC-9622691BDA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A29188-15BE-F140-8031-7F4C6E8121B3}" type="datetimeFigureOut">
              <a:rPr lang="de-DE" smtClean="0"/>
              <a:t>14.10.26</a:t>
            </a:fld>
            <a:endParaRPr lang="de-DE"/>
          </a:p>
        </p:txBody>
      </p:sp>
      <p:sp>
        <p:nvSpPr>
          <p:cNvPr id="4" name="Fußzeilenplatzhalter 3">
            <a:extLst>
              <a:ext uri="{FF2B5EF4-FFF2-40B4-BE49-F238E27FC236}">
                <a16:creationId xmlns:a16="http://schemas.microsoft.com/office/drawing/2014/main" id="{D612B879-2A48-4302-5A6A-B0DCB61A96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939FB57D-68DC-82E4-F748-7ED98FEEF9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BE8196-8F67-3C46-9576-54A51C9ECAEC}" type="slidenum">
              <a:rPr lang="de-DE" smtClean="0"/>
              <a:t>‹Nr.›</a:t>
            </a:fld>
            <a:endParaRPr lang="de-DE"/>
          </a:p>
        </p:txBody>
      </p:sp>
    </p:spTree>
    <p:extLst>
      <p:ext uri="{BB962C8B-B14F-4D97-AF65-F5344CB8AC3E}">
        <p14:creationId xmlns:p14="http://schemas.microsoft.com/office/powerpoint/2010/main" val="408660740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F5106-4651-A44E-A8C4-391B9119DE11}" type="datetimeFigureOut">
              <a:rPr lang="de-DE" smtClean="0"/>
              <a:t>14.10.26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BE877-2795-EA4A-9CAC-FD0CE55B711C}" type="slidenum">
              <a:rPr lang="de-DE" smtClean="0"/>
              <a:t>‹Nr.›</a:t>
            </a:fld>
            <a:endParaRPr lang="de-DE"/>
          </a:p>
        </p:txBody>
      </p:sp>
    </p:spTree>
    <p:extLst>
      <p:ext uri="{BB962C8B-B14F-4D97-AF65-F5344CB8AC3E}">
        <p14:creationId xmlns:p14="http://schemas.microsoft.com/office/powerpoint/2010/main" val="2241058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70BE877-2795-EA4A-9CAC-FD0CE55B711C}" type="slidenum">
              <a:rPr lang="de-DE" smtClean="0"/>
              <a:t>1</a:t>
            </a:fld>
            <a:endParaRPr lang="de-DE"/>
          </a:p>
        </p:txBody>
      </p:sp>
    </p:spTree>
    <p:extLst>
      <p:ext uri="{BB962C8B-B14F-4D97-AF65-F5344CB8AC3E}">
        <p14:creationId xmlns:p14="http://schemas.microsoft.com/office/powerpoint/2010/main" val="3510603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2</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E5C3-AD56-789D-6EF6-220A5D95C99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457EB7-47FC-3992-96FA-DE39D4691F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1E8DACF-F40E-D12E-57BE-721CF72BABB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0805AF4-EA37-54AF-489E-B5F120B7B098}"/>
              </a:ext>
            </a:extLst>
          </p:cNvPr>
          <p:cNvSpPr>
            <a:spLocks noGrp="1"/>
          </p:cNvSpPr>
          <p:nvPr>
            <p:ph type="sldNum" sz="quarter" idx="5"/>
          </p:nvPr>
        </p:nvSpPr>
        <p:spPr/>
        <p:txBody>
          <a:bodyPr/>
          <a:lstStyle/>
          <a:p>
            <a:fld id="{370BE877-2795-EA4A-9CAC-FD0CE55B711C}" type="slidenum">
              <a:rPr lang="de-DE" smtClean="0"/>
              <a:t>3</a:t>
            </a:fld>
            <a:endParaRPr lang="de-DE"/>
          </a:p>
        </p:txBody>
      </p:sp>
    </p:spTree>
    <p:extLst>
      <p:ext uri="{BB962C8B-B14F-4D97-AF65-F5344CB8AC3E}">
        <p14:creationId xmlns:p14="http://schemas.microsoft.com/office/powerpoint/2010/main" val="178106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71959-910D-B9EB-62D0-E2D1A6407D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59F3B4-BEC0-CDA7-A9D3-2FD496F0AEC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AAF8CB9-9829-7509-03E1-EAF5EF2BB77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BFC92EB2-81B0-38C5-2C5D-8C95B770BF3A}"/>
              </a:ext>
            </a:extLst>
          </p:cNvPr>
          <p:cNvSpPr>
            <a:spLocks noGrp="1"/>
          </p:cNvSpPr>
          <p:nvPr>
            <p:ph type="sldNum" sz="quarter" idx="5"/>
          </p:nvPr>
        </p:nvSpPr>
        <p:spPr/>
        <p:txBody>
          <a:bodyPr/>
          <a:lstStyle/>
          <a:p>
            <a:fld id="{370BE877-2795-EA4A-9CAC-FD0CE55B711C}" type="slidenum">
              <a:rPr lang="de-DE" smtClean="0"/>
              <a:t>4</a:t>
            </a:fld>
            <a:endParaRPr lang="de-DE"/>
          </a:p>
        </p:txBody>
      </p:sp>
    </p:spTree>
    <p:extLst>
      <p:ext uri="{BB962C8B-B14F-4D97-AF65-F5344CB8AC3E}">
        <p14:creationId xmlns:p14="http://schemas.microsoft.com/office/powerpoint/2010/main" val="4094937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038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1658290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46194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2624367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33906173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4B133AEF-8FEB-0DEF-AB51-1A726E0A5DBC}"/>
              </a:ext>
            </a:extLst>
          </p:cNvPr>
          <p:cNvPicPr>
            <a:picLocks noChangeAspect="1"/>
          </p:cNvPicPr>
          <p:nvPr userDrawn="1"/>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3999401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40E9FA6-B99F-F8B5-F6CA-07DCA6F26AB1}"/>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7D9420CF-3664-8C28-782B-2281A38B08C8}"/>
              </a:ext>
            </a:extLst>
          </p:cNvPr>
          <p:cNvPicPr>
            <a:picLocks noChangeAspect="1"/>
          </p:cNvPicPr>
          <p:nvPr userDrawn="1"/>
        </p:nvPicPr>
        <p:blipFill>
          <a:blip r:embed="rId3"/>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206550838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14488A9-25D4-D5C8-FB05-F6087F1582B7}"/>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FF7E3E84-35BC-3AFE-CC83-A6667B303FFA}"/>
              </a:ext>
            </a:extLst>
          </p:cNvPr>
          <p:cNvPicPr>
            <a:picLocks noChangeAspect="1"/>
          </p:cNvPicPr>
          <p:nvPr userDrawn="1"/>
        </p:nvPicPr>
        <p:blipFill>
          <a:blip r:embed="rId3">
            <a:duotone>
              <a:prstClr val="black"/>
              <a:srgbClr val="A3A566">
                <a:tint val="45000"/>
                <a:satMod val="400000"/>
              </a:srgbClr>
            </a:duotone>
          </a:blip>
          <a:stretch>
            <a:fillRect/>
          </a:stretch>
        </p:blipFill>
        <p:spPr>
          <a:xfrm rot="10800000">
            <a:off x="-57666" y="-129444"/>
            <a:ext cx="3591697" cy="7116885"/>
          </a:xfrm>
          <a:prstGeom prst="rect">
            <a:avLst/>
          </a:prstGeom>
          <a:noFill/>
        </p:spPr>
      </p:pic>
    </p:spTree>
    <p:extLst>
      <p:ext uri="{BB962C8B-B14F-4D97-AF65-F5344CB8AC3E}">
        <p14:creationId xmlns:p14="http://schemas.microsoft.com/office/powerpoint/2010/main" val="2497693735"/>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A83EF734-0CA1-8E80-2218-A8D877A84338}"/>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7AA2BE">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1838641295"/>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8B7D79D5-487C-107E-E4BC-9405B0539939}"/>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D0815A">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520652291"/>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56859855-A6CA-331C-F37D-8E53F25CD6EA}"/>
              </a:ext>
            </a:extLst>
          </p:cNvPr>
          <p:cNvSpPr txBox="1"/>
          <p:nvPr/>
        </p:nvSpPr>
        <p:spPr>
          <a:xfrm>
            <a:off x="1430514" y="1354829"/>
            <a:ext cx="9330971" cy="889282"/>
          </a:xfrm>
          <a:prstGeom prst="rect">
            <a:avLst/>
          </a:prstGeom>
          <a:noFill/>
        </p:spPr>
        <p:txBody>
          <a:bodyPr wrap="square" rtlCol="0">
            <a:spAutoFit/>
          </a:bodyPr>
          <a:lstStyle/>
          <a:p>
            <a:pPr algn="ctr">
              <a:lnSpc>
                <a:spcPct val="70000"/>
              </a:lnSpc>
            </a:pPr>
            <a:r>
              <a:rPr lang="de-DE" sz="7200" spc="160" dirty="0">
                <a:solidFill>
                  <a:srgbClr val="D18259"/>
                </a:solidFill>
                <a:latin typeface="Amatic SC" pitchFamily="2" charset="-79"/>
                <a:ea typeface="Open Sans Semibold" panose="020B0706030804020204" pitchFamily="34" charset="0"/>
                <a:cs typeface="Amatic SC" pitchFamily="2" charset="-79"/>
              </a:rPr>
              <a:t>MUTIG IN DIE ZUKUNFT</a:t>
            </a:r>
          </a:p>
        </p:txBody>
      </p:sp>
      <p:pic>
        <p:nvPicPr>
          <p:cNvPr id="9" name="Grafik 8">
            <a:extLst>
              <a:ext uri="{FF2B5EF4-FFF2-40B4-BE49-F238E27FC236}">
                <a16:creationId xmlns:a16="http://schemas.microsoft.com/office/drawing/2014/main" id="{FFDE1AA0-C0B7-952B-7D2B-58D0206B2B89}"/>
              </a:ext>
            </a:extLst>
          </p:cNvPr>
          <p:cNvPicPr>
            <a:picLocks noChangeAspect="1"/>
          </p:cNvPicPr>
          <p:nvPr/>
        </p:nvPicPr>
        <p:blipFill>
          <a:blip r:embed="rId3">
            <a:alphaModFix amt="90000"/>
          </a:blip>
          <a:stretch>
            <a:fillRect/>
          </a:stretch>
        </p:blipFill>
        <p:spPr>
          <a:xfrm>
            <a:off x="8638526" y="2483807"/>
            <a:ext cx="2122959" cy="2130083"/>
          </a:xfrm>
          <a:prstGeom prst="rect">
            <a:avLst/>
          </a:prstGeom>
        </p:spPr>
      </p:pic>
      <p:pic>
        <p:nvPicPr>
          <p:cNvPr id="10" name="Grafik 9">
            <a:extLst>
              <a:ext uri="{FF2B5EF4-FFF2-40B4-BE49-F238E27FC236}">
                <a16:creationId xmlns:a16="http://schemas.microsoft.com/office/drawing/2014/main" id="{0A6414AE-937F-1FF3-2FF4-ED39057B9844}"/>
              </a:ext>
            </a:extLst>
          </p:cNvPr>
          <p:cNvPicPr>
            <a:picLocks noChangeAspect="1"/>
          </p:cNvPicPr>
          <p:nvPr/>
        </p:nvPicPr>
        <p:blipFill>
          <a:blip r:embed="rId4"/>
          <a:stretch>
            <a:fillRect/>
          </a:stretch>
        </p:blipFill>
        <p:spPr>
          <a:xfrm>
            <a:off x="4115830" y="3691307"/>
            <a:ext cx="3960340" cy="2269807"/>
          </a:xfrm>
          <a:prstGeom prst="rect">
            <a:avLst/>
          </a:prstGeom>
        </p:spPr>
      </p:pic>
      <p:sp>
        <p:nvSpPr>
          <p:cNvPr id="12" name="Textfeld 11">
            <a:extLst>
              <a:ext uri="{FF2B5EF4-FFF2-40B4-BE49-F238E27FC236}">
                <a16:creationId xmlns:a16="http://schemas.microsoft.com/office/drawing/2014/main" id="{1D74027B-8A55-9E62-50C7-7BD7E682A73F}"/>
              </a:ext>
            </a:extLst>
          </p:cNvPr>
          <p:cNvSpPr txBox="1"/>
          <p:nvPr/>
        </p:nvSpPr>
        <p:spPr>
          <a:xfrm>
            <a:off x="8630288" y="3092551"/>
            <a:ext cx="2122959" cy="667875"/>
          </a:xfrm>
          <a:prstGeom prst="rect">
            <a:avLst/>
          </a:prstGeom>
          <a:noFill/>
        </p:spPr>
        <p:txBody>
          <a:bodyPr wrap="square" rtlCol="0">
            <a:spAutoFit/>
          </a:bodyPr>
          <a:lstStyle/>
          <a:p>
            <a:pPr algn="ctr">
              <a:lnSpc>
                <a:spcPct val="70000"/>
              </a:lnSpc>
            </a:pPr>
            <a:r>
              <a:rPr lang="de-DE" sz="2200" b="1" spc="160" dirty="0">
                <a:solidFill>
                  <a:schemeClr val="bg1"/>
                </a:solidFill>
                <a:latin typeface="Amatic SC" pitchFamily="2" charset="-79"/>
                <a:ea typeface="Open Sans Semibold" panose="020B0706030804020204" pitchFamily="34" charset="0"/>
                <a:cs typeface="Amatic SC" pitchFamily="2" charset="-79"/>
              </a:rPr>
              <a:t>Allianzgebetswoch</a:t>
            </a:r>
            <a:r>
              <a:rPr lang="de-DE" sz="2200" spc="160" dirty="0">
                <a:solidFill>
                  <a:schemeClr val="bg1"/>
                </a:solidFill>
                <a:latin typeface="Amatic SC" pitchFamily="2" charset="-79"/>
                <a:ea typeface="Open Sans Semibold" panose="020B0706030804020204" pitchFamily="34" charset="0"/>
                <a:cs typeface="Amatic SC" pitchFamily="2" charset="-79"/>
              </a:rPr>
              <a:t>e</a:t>
            </a:r>
          </a:p>
          <a:p>
            <a:pPr algn="ctr">
              <a:lnSpc>
                <a:spcPct val="100000"/>
              </a:lnSpc>
            </a:pPr>
            <a:r>
              <a:rPr lang="de-CH" sz="2200" b="1" dirty="0">
                <a:solidFill>
                  <a:schemeClr val="bg1"/>
                </a:solidFill>
                <a:latin typeface="Amatic SC" pitchFamily="2" charset="-79"/>
                <a:cs typeface="Amatic SC" pitchFamily="2" charset="-79"/>
              </a:rPr>
              <a:t>10.– 17. </a:t>
            </a:r>
            <a:r>
              <a:rPr lang="de-CH" sz="2200" b="1" dirty="0" err="1">
                <a:solidFill>
                  <a:schemeClr val="bg1"/>
                </a:solidFill>
                <a:latin typeface="Amatic SC" pitchFamily="2" charset="-79"/>
                <a:cs typeface="Amatic SC" pitchFamily="2" charset="-79"/>
              </a:rPr>
              <a:t>januar</a:t>
            </a:r>
            <a:r>
              <a:rPr lang="de-CH" sz="2200" b="1" dirty="0">
                <a:solidFill>
                  <a:schemeClr val="bg1"/>
                </a:solidFill>
                <a:latin typeface="Amatic SC" pitchFamily="2" charset="-79"/>
                <a:cs typeface="Amatic SC" pitchFamily="2" charset="-79"/>
              </a:rPr>
              <a:t> 2027</a:t>
            </a:r>
          </a:p>
        </p:txBody>
      </p:sp>
    </p:spTree>
    <p:extLst>
      <p:ext uri="{BB962C8B-B14F-4D97-AF65-F5344CB8AC3E}">
        <p14:creationId xmlns:p14="http://schemas.microsoft.com/office/powerpoint/2010/main" val="1385952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3</a:t>
            </a:r>
          </a:p>
        </p:txBody>
      </p:sp>
      <p:sp>
        <p:nvSpPr>
          <p:cNvPr id="16" name="Textfeld 15">
            <a:extLst>
              <a:ext uri="{FF2B5EF4-FFF2-40B4-BE49-F238E27FC236}">
                <a16:creationId xmlns:a16="http://schemas.microsoft.com/office/drawing/2014/main" id="{586F359E-F05F-9AE5-596F-8665DD1002E4}"/>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MUTIG GLAUBEN IN DER DIGITALEN WELT</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brave </a:t>
            </a:r>
            <a:r>
              <a:rPr lang="de-DE" sz="4800" spc="160" dirty="0" err="1">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beLIFE</a:t>
            </a:r>
            <a:endPar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endParaRPr>
          </a:p>
        </p:txBody>
      </p:sp>
      <p:pic>
        <p:nvPicPr>
          <p:cNvPr id="18" name="Grafik 17">
            <a:extLst>
              <a:ext uri="{FF2B5EF4-FFF2-40B4-BE49-F238E27FC236}">
                <a16:creationId xmlns:a16="http://schemas.microsoft.com/office/drawing/2014/main" id="{ACC2018C-D412-162A-7FB3-E8B526E85A3B}"/>
              </a:ext>
            </a:extLst>
          </p:cNvPr>
          <p:cNvPicPr>
            <a:picLocks noChangeAspect="1"/>
          </p:cNvPicPr>
          <p:nvPr/>
        </p:nvPicPr>
        <p:blipFill>
          <a:blip r:embed="rId4"/>
          <a:stretch>
            <a:fillRect/>
          </a:stretch>
        </p:blipFill>
        <p:spPr>
          <a:xfrm>
            <a:off x="3856073" y="2739655"/>
            <a:ext cx="7825563" cy="4238847"/>
          </a:xfrm>
          <a:prstGeom prst="rect">
            <a:avLst/>
          </a:prstGeom>
        </p:spPr>
      </p:pic>
    </p:spTree>
    <p:extLst>
      <p:ext uri="{BB962C8B-B14F-4D97-AF65-F5344CB8AC3E}">
        <p14:creationId xmlns:p14="http://schemas.microsoft.com/office/powerpoint/2010/main" val="2128848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CCFBD-AFA9-0EAE-CF95-CAB9B5D92716}"/>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CDEA10F1-8450-D754-8A87-ACEFF4AF4AD3}"/>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C98C5913-D018-60DF-CD10-7114F69AC89E}"/>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rgbClr val="F7F2E2"/>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3</a:t>
            </a:r>
          </a:p>
        </p:txBody>
      </p:sp>
      <p:sp>
        <p:nvSpPr>
          <p:cNvPr id="3" name="Textfeld 2">
            <a:extLst>
              <a:ext uri="{FF2B5EF4-FFF2-40B4-BE49-F238E27FC236}">
                <a16:creationId xmlns:a16="http://schemas.microsoft.com/office/drawing/2014/main" id="{24AE65A5-E736-18AC-A700-F5E61C1B2F40}"/>
              </a:ext>
            </a:extLst>
          </p:cNvPr>
          <p:cNvSpPr txBox="1"/>
          <p:nvPr/>
        </p:nvSpPr>
        <p:spPr>
          <a:xfrm>
            <a:off x="3991232" y="3046776"/>
            <a:ext cx="7401698" cy="3395801"/>
          </a:xfrm>
          <a:prstGeom prst="rect">
            <a:avLst/>
          </a:prstGeom>
          <a:noFill/>
        </p:spPr>
        <p:txBody>
          <a:bodyPr wrap="square">
            <a:spAutoFit/>
          </a:bodyPr>
          <a:lstStyle/>
          <a:p>
            <a:pPr marL="0" marR="0">
              <a:spcAft>
                <a:spcPts val="428"/>
              </a:spcAft>
              <a:buNone/>
            </a:pPr>
            <a:r>
              <a:rPr lang="de-CH" sz="1600" dirty="0">
                <a:effectLst/>
                <a:latin typeface="Aptos" panose="020B0004020202020204" pitchFamily="34" charset="0"/>
              </a:rPr>
              <a:t>Immer mehr junge Menschen suchen Antworten auf Glaubensfragen heute nicht zuerst in der Kirche, sondern im Feed auf Instagram, TikTok oder YouTube. Genau dort ist «brave </a:t>
            </a:r>
            <a:r>
              <a:rPr lang="de-CH" sz="1600" dirty="0" err="1">
                <a:effectLst/>
                <a:latin typeface="Aptos" panose="020B0004020202020204" pitchFamily="34" charset="0"/>
              </a:rPr>
              <a:t>beLIFE</a:t>
            </a:r>
            <a:r>
              <a:rPr lang="de-CH" sz="1600" dirty="0">
                <a:effectLst/>
                <a:latin typeface="Aptos" panose="020B0004020202020204" pitchFamily="34" charset="0"/>
              </a:rPr>
              <a:t>» präsent: das Videoprojekt von </a:t>
            </a:r>
            <a:r>
              <a:rPr lang="de-CH" sz="1600" dirty="0" err="1">
                <a:effectLst/>
                <a:latin typeface="Aptos" panose="020B0004020202020204" pitchFamily="34" charset="0"/>
              </a:rPr>
              <a:t>Livenet</a:t>
            </a:r>
            <a:r>
              <a:rPr lang="de-CH" sz="1600" dirty="0">
                <a:effectLst/>
                <a:latin typeface="Aptos" panose="020B0004020202020204" pitchFamily="34" charset="0"/>
              </a:rPr>
              <a:t>, Bibellesebund und Jugendallianz, das Jugendlichen zeigt, wer sie in Jesus Christus wirklich sind. Mit echten Geschichten, ehrlichen Fragen und Einblicken in die Jugendarbeit in der Schweiz begegnet das Projekt den jungen Menschen in der digitalen Welt und bestärkt sie, in ihrem Alltag einen mutigen Glauben zu leben und ein authentisches Zeugnis zu geben.</a:t>
            </a:r>
          </a:p>
          <a:p>
            <a:pPr marL="0" marR="0">
              <a:spcAft>
                <a:spcPts val="428"/>
              </a:spcAft>
              <a:buNone/>
            </a:pPr>
            <a:r>
              <a:rPr lang="de-CH" sz="1600" dirty="0">
                <a:effectLst/>
                <a:latin typeface="Aptos" panose="020B0004020202020204" pitchFamily="34" charset="0"/>
              </a:rPr>
              <a:t>2027 startet «brave </a:t>
            </a:r>
            <a:r>
              <a:rPr lang="de-CH" sz="1600" dirty="0" err="1">
                <a:effectLst/>
                <a:latin typeface="Aptos" panose="020B0004020202020204" pitchFamily="34" charset="0"/>
              </a:rPr>
              <a:t>beLIFE</a:t>
            </a:r>
            <a:r>
              <a:rPr lang="de-CH" sz="1600" dirty="0">
                <a:effectLst/>
                <a:latin typeface="Aptos" panose="020B0004020202020204" pitchFamily="34" charset="0"/>
              </a:rPr>
              <a:t>» ein Pilotprojekt in Zusammenarbeit mit der neuen «Alpha Youth»-Serie von Alphalive: Vier junge Menschen besprechen und diskutieren drei Themen, die an die Youth-Serie anknüpfen und Glaubensfragen vertiefen. Ergänzt wird das Format durch Strassenumfragen, die zeigen, wie Menschen heute über Glauben und Leben denken.</a:t>
            </a:r>
          </a:p>
        </p:txBody>
      </p:sp>
      <p:sp>
        <p:nvSpPr>
          <p:cNvPr id="16" name="Textfeld 15">
            <a:extLst>
              <a:ext uri="{FF2B5EF4-FFF2-40B4-BE49-F238E27FC236}">
                <a16:creationId xmlns:a16="http://schemas.microsoft.com/office/drawing/2014/main" id="{DB9107C7-EF4E-A6D9-3F2F-D9F36577A765}"/>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MUTIG GLAUBEN IN DER DIGITALEN WELT</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brave </a:t>
            </a:r>
            <a:r>
              <a:rPr lang="de-DE" sz="4800" spc="160" dirty="0" err="1">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beLIFE</a:t>
            </a:r>
            <a:endPar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endParaRPr>
          </a:p>
        </p:txBody>
      </p:sp>
    </p:spTree>
    <p:extLst>
      <p:ext uri="{BB962C8B-B14F-4D97-AF65-F5344CB8AC3E}">
        <p14:creationId xmlns:p14="http://schemas.microsoft.com/office/powerpoint/2010/main" val="2864865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93BD1-78B2-C22D-F095-26A9AE1195A7}"/>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C9CE2B3D-BEB9-C83B-7EBA-6BE86A8166EC}"/>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E2A0AD92-CBFC-1F06-B343-C402095CBD77}"/>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3</a:t>
            </a:r>
          </a:p>
        </p:txBody>
      </p:sp>
      <p:sp>
        <p:nvSpPr>
          <p:cNvPr id="3" name="Textfeld 2">
            <a:extLst>
              <a:ext uri="{FF2B5EF4-FFF2-40B4-BE49-F238E27FC236}">
                <a16:creationId xmlns:a16="http://schemas.microsoft.com/office/drawing/2014/main" id="{B4379EF7-DF3C-8C5D-1766-99B927F3548B}"/>
              </a:ext>
            </a:extLst>
          </p:cNvPr>
          <p:cNvSpPr txBox="1"/>
          <p:nvPr/>
        </p:nvSpPr>
        <p:spPr>
          <a:xfrm>
            <a:off x="3991232" y="3059135"/>
            <a:ext cx="7401698" cy="830997"/>
          </a:xfrm>
          <a:prstGeom prst="rect">
            <a:avLst/>
          </a:prstGeom>
          <a:noFill/>
        </p:spPr>
        <p:txBody>
          <a:bodyPr wrap="square">
            <a:spAutoFit/>
          </a:bodyPr>
          <a:lstStyle/>
          <a:p>
            <a:r>
              <a:rPr lang="de-CH" sz="1600" dirty="0">
                <a:solidFill>
                  <a:srgbClr val="D0815A"/>
                </a:solidFill>
                <a:latin typeface="Aptos" panose="020B0004020202020204" pitchFamily="34" charset="0"/>
              </a:rPr>
              <a:t>Mit Ihrer Spende ermöglichen Sie die Umsetzung dieses Pilotprojekts sowie weitere Videoproduktionen auf dem YouTube-Kanal «brave </a:t>
            </a:r>
            <a:r>
              <a:rPr lang="de-CH" sz="1600" dirty="0" err="1">
                <a:solidFill>
                  <a:srgbClr val="D0815A"/>
                </a:solidFill>
                <a:latin typeface="Aptos" panose="020B0004020202020204" pitchFamily="34" charset="0"/>
              </a:rPr>
              <a:t>beLIFE</a:t>
            </a:r>
            <a:r>
              <a:rPr lang="de-CH" sz="1600" dirty="0">
                <a:solidFill>
                  <a:srgbClr val="D0815A"/>
                </a:solidFill>
                <a:latin typeface="Aptos" panose="020B0004020202020204" pitchFamily="34" charset="0"/>
              </a:rPr>
              <a:t>», die junge Menschen im Glauben ermutigen.</a:t>
            </a:r>
          </a:p>
        </p:txBody>
      </p:sp>
      <p:pic>
        <p:nvPicPr>
          <p:cNvPr id="2" name="Grafik 1">
            <a:extLst>
              <a:ext uri="{FF2B5EF4-FFF2-40B4-BE49-F238E27FC236}">
                <a16:creationId xmlns:a16="http://schemas.microsoft.com/office/drawing/2014/main" id="{7D584F33-768F-27CD-D607-6E5BE241D0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81216" y="4532615"/>
            <a:ext cx="4029568" cy="1677966"/>
          </a:xfrm>
          <a:prstGeom prst="rect">
            <a:avLst/>
          </a:prstGeom>
        </p:spPr>
      </p:pic>
      <p:sp>
        <p:nvSpPr>
          <p:cNvPr id="4" name="Textfeld 3">
            <a:extLst>
              <a:ext uri="{FF2B5EF4-FFF2-40B4-BE49-F238E27FC236}">
                <a16:creationId xmlns:a16="http://schemas.microsoft.com/office/drawing/2014/main" id="{44BA7B18-D743-AE1D-1785-39A97D0C7F90}"/>
              </a:ext>
            </a:extLst>
          </p:cNvPr>
          <p:cNvSpPr txBox="1"/>
          <p:nvPr/>
        </p:nvSpPr>
        <p:spPr>
          <a:xfrm>
            <a:off x="8169181" y="5048433"/>
            <a:ext cx="3223749" cy="584775"/>
          </a:xfrm>
          <a:prstGeom prst="rect">
            <a:avLst/>
          </a:prstGeom>
          <a:noFill/>
        </p:spPr>
        <p:txBody>
          <a:bodyPr wrap="square">
            <a:spAutoFit/>
          </a:bodyPr>
          <a:lstStyle/>
          <a:p>
            <a:pPr algn="ctr"/>
            <a:r>
              <a:rPr lang="de-DE" sz="1600" dirty="0">
                <a:solidFill>
                  <a:schemeClr val="tx1">
                    <a:lumMod val="95000"/>
                    <a:lumOff val="5000"/>
                  </a:schemeClr>
                </a:solidFill>
                <a:latin typeface="Aptos" panose="020B0004020202020204" pitchFamily="34" charset="0"/>
                <a:ea typeface="Open Sans Light" panose="020B0306030504020204" pitchFamily="34" charset="0"/>
                <a:cs typeface="Open Sans Light" panose="020B0306030504020204" pitchFamily="34" charset="0"/>
              </a:rPr>
              <a:t>Herzlichen Dank!</a:t>
            </a:r>
          </a:p>
          <a:p>
            <a:pPr algn="ctr"/>
            <a:r>
              <a:rPr lang="de-CH" sz="1600" dirty="0" err="1">
                <a:solidFill>
                  <a:srgbClr val="D0815A"/>
                </a:solidFill>
                <a:latin typeface="Aptos" panose="020B0004020202020204" pitchFamily="34" charset="0"/>
              </a:rPr>
              <a:t>youtube.com</a:t>
            </a:r>
            <a:r>
              <a:rPr lang="de-CH" sz="1600" dirty="0">
                <a:solidFill>
                  <a:srgbClr val="D0815A"/>
                </a:solidFill>
                <a:latin typeface="Aptos" panose="020B0004020202020204" pitchFamily="34" charset="0"/>
              </a:rPr>
              <a:t>/@</a:t>
            </a:r>
            <a:r>
              <a:rPr lang="de-CH" sz="1600" dirty="0" err="1">
                <a:solidFill>
                  <a:srgbClr val="D0815A"/>
                </a:solidFill>
                <a:latin typeface="Aptos" panose="020B0004020202020204" pitchFamily="34" charset="0"/>
              </a:rPr>
              <a:t>bravebelife</a:t>
            </a:r>
            <a:endParaRPr lang="de-CH" sz="1600" dirty="0">
              <a:solidFill>
                <a:srgbClr val="D0815A"/>
              </a:solidFill>
              <a:latin typeface="Aptos" panose="020B0004020202020204" pitchFamily="34" charset="0"/>
            </a:endParaRPr>
          </a:p>
        </p:txBody>
      </p:sp>
      <p:sp>
        <p:nvSpPr>
          <p:cNvPr id="8" name="Textfeld 7">
            <a:extLst>
              <a:ext uri="{FF2B5EF4-FFF2-40B4-BE49-F238E27FC236}">
                <a16:creationId xmlns:a16="http://schemas.microsoft.com/office/drawing/2014/main" id="{82F93BD0-B715-9384-8A1B-2E77595002EA}"/>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MUTIG GLAUBEN IN DER DIGITALEN WELT</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brave </a:t>
            </a:r>
            <a:r>
              <a:rPr lang="de-DE" sz="4800" spc="160" dirty="0" err="1">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beLIFE</a:t>
            </a:r>
            <a:endPar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endParaRPr>
          </a:p>
        </p:txBody>
      </p:sp>
    </p:spTree>
    <p:extLst>
      <p:ext uri="{BB962C8B-B14F-4D97-AF65-F5344CB8AC3E}">
        <p14:creationId xmlns:p14="http://schemas.microsoft.com/office/powerpoint/2010/main" val="212568249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ba532d-f180-4f8f-872c-99e32e6fc8fa" xsi:nil="true"/>
    <lcf76f155ced4ddcb4097134ff3c332f xmlns="0867fed2-0fe1-4fd8-a119-e39e0a0a4aa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D85A4D44630F942A54B8591AA5FC0DD" ma:contentTypeVersion="20" ma:contentTypeDescription="Ein neues Dokument erstellen." ma:contentTypeScope="" ma:versionID="ecd8ab3f2a1228d579c0d66afaa9bbb1">
  <xsd:schema xmlns:xsd="http://www.w3.org/2001/XMLSchema" xmlns:xs="http://www.w3.org/2001/XMLSchema" xmlns:p="http://schemas.microsoft.com/office/2006/metadata/properties" xmlns:ns2="0867fed2-0fe1-4fd8-a119-e39e0a0a4aa0" xmlns:ns3="02ba532d-f180-4f8f-872c-99e32e6fc8fa" targetNamespace="http://schemas.microsoft.com/office/2006/metadata/properties" ma:root="true" ma:fieldsID="a40ff1cc7c48afd35753ffbdaad152c0" ns2:_="" ns3:_="">
    <xsd:import namespace="0867fed2-0fe1-4fd8-a119-e39e0a0a4aa0"/>
    <xsd:import namespace="02ba532d-f180-4f8f-872c-99e32e6fc8f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ServiceOCR" minOccurs="0"/>
                <xsd:element ref="ns3:SharedWithUsers" minOccurs="0"/>
                <xsd:element ref="ns3:SharedWithDetails" minOccurs="0"/>
                <xsd:element ref="ns3:TaxCatchAll" minOccurs="0"/>
                <xsd:element ref="ns2:lcf76f155ced4ddcb4097134ff3c332f"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67fed2-0fe1-4fd8-a119-e39e0a0a4a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d8343e44-f747-4201-bfe2-a13ad0dbe315"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a532d-f180-4f8f-872c-99e32e6fc8fa"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TaxCatchAll" ma:index="20" nillable="true" ma:displayName="Taxonomy Catch All Column" ma:hidden="true" ma:list="{6c1eccb9-f7e9-4296-956e-c7f7996e5df9}" ma:internalName="TaxCatchAll" ma:showField="CatchAllData" ma:web="02ba532d-f180-4f8f-872c-99e32e6fc8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DF4630-25C3-4DB8-8C11-F07DBD4B589D}">
  <ds:schemaRefs>
    <ds:schemaRef ds:uri="http://schemas.microsoft.com/office/2006/metadata/properties"/>
    <ds:schemaRef ds:uri="http://purl.org/dc/elements/1.1/"/>
    <ds:schemaRef ds:uri="http://schemas.microsoft.com/office/2006/documentManagement/types"/>
    <ds:schemaRef ds:uri="http://purl.org/dc/terms/"/>
    <ds:schemaRef ds:uri="http://schemas.microsoft.com/office/infopath/2007/PartnerControls"/>
    <ds:schemaRef ds:uri="http://purl.org/dc/dcmitype/"/>
    <ds:schemaRef ds:uri="0867fed2-0fe1-4fd8-a119-e39e0a0a4aa0"/>
    <ds:schemaRef ds:uri="http://schemas.openxmlformats.org/package/2006/metadata/core-properties"/>
    <ds:schemaRef ds:uri="02ba532d-f180-4f8f-872c-99e32e6fc8fa"/>
    <ds:schemaRef ds:uri="http://www.w3.org/XML/1998/namespace"/>
  </ds:schemaRefs>
</ds:datastoreItem>
</file>

<file path=customXml/itemProps2.xml><?xml version="1.0" encoding="utf-8"?>
<ds:datastoreItem xmlns:ds="http://schemas.openxmlformats.org/officeDocument/2006/customXml" ds:itemID="{89AC8310-DF2D-450D-BB49-6C8DBD2D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67fed2-0fe1-4fd8-a119-e39e0a0a4aa0"/>
    <ds:schemaRef ds:uri="02ba532d-f180-4f8f-872c-99e32e6fc8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8BAF76-D84A-4C20-9081-2C75035AA3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244</Words>
  <Application>Microsoft Macintosh PowerPoint</Application>
  <PresentationFormat>Breitbild</PresentationFormat>
  <Paragraphs>27</Paragraphs>
  <Slides>4</Slides>
  <Notes>4</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4</vt:i4>
      </vt:variant>
    </vt:vector>
  </HeadingPairs>
  <TitlesOfParts>
    <vt:vector size="13" baseType="lpstr">
      <vt:lpstr>Amatic SC</vt:lpstr>
      <vt:lpstr>Aptos</vt:lpstr>
      <vt:lpstr>Arial</vt:lpstr>
      <vt:lpstr>Montserrat Light</vt:lpstr>
      <vt:lpstr>Office</vt:lpstr>
      <vt:lpstr>Benutzerdefiniertes Design</vt:lpstr>
      <vt:lpstr>4_Benutzerdefiniertes Design</vt:lpstr>
      <vt:lpstr>2_Benutzerdefiniertes Design</vt:lpstr>
      <vt:lpstr>3_Benutzerdefiniertes Design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Roland Mürner</dc:creator>
  <cp:lastModifiedBy>Roland Mürner</cp:lastModifiedBy>
  <cp:revision>26</cp:revision>
  <dcterms:created xsi:type="dcterms:W3CDTF">2021-09-09T15:33:07Z</dcterms:created>
  <dcterms:modified xsi:type="dcterms:W3CDTF">2026-10-14T12:22:24Z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0x010100AD85A4D44630F942A54B8591AA5FC0DD</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