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8" r:id="rId6"/>
    <p:sldMasterId id="2147483664" r:id="rId7"/>
    <p:sldMasterId id="2147483670" r:id="rId8"/>
  </p:sldMasterIdLst>
  <p:notesMasterIdLst>
    <p:notesMasterId r:id="rId13"/>
  </p:notesMasterIdLst>
  <p:handoutMasterIdLst>
    <p:handoutMasterId r:id="rId14"/>
  </p:handoutMasterIdLst>
  <p:sldIdLst>
    <p:sldId id="256" r:id="rId9"/>
    <p:sldId id="268" r:id="rId10"/>
    <p:sldId id="339" r:id="rId11"/>
    <p:sldId id="340"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2E2"/>
    <a:srgbClr val="D0815A"/>
    <a:srgbClr val="7AA2BE"/>
    <a:srgbClr val="A3A566"/>
    <a:srgbClr val="D18259"/>
    <a:srgbClr val="BA5C47"/>
    <a:srgbClr val="528394"/>
    <a:srgbClr val="5C967E"/>
    <a:srgbClr val="D49F45"/>
    <a:srgbClr val="F6F1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8" autoAdjust="0"/>
    <p:restoredTop sz="96137"/>
  </p:normalViewPr>
  <p:slideViewPr>
    <p:cSldViewPr snapToGrid="0">
      <p:cViewPr>
        <p:scale>
          <a:sx n="197" d="100"/>
          <a:sy n="197" d="100"/>
        </p:scale>
        <p:origin x="2264" y="63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0"/>
    </p:cViewPr>
  </p:sorterViewPr>
  <p:notesViewPr>
    <p:cSldViewPr snapToGrid="0" showGuides="1">
      <p:cViewPr varScale="1">
        <p:scale>
          <a:sx n="167" d="100"/>
          <a:sy n="167" d="100"/>
        </p:scale>
        <p:origin x="89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2.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14D6242-6963-83FC-8B0B-478DDD53BF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4875217A-0CE7-13B3-DCBC-9622691BDA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A29188-15BE-F140-8031-7F4C6E8121B3}" type="datetimeFigureOut">
              <a:rPr lang="de-DE" smtClean="0"/>
              <a:t>14.10.26</a:t>
            </a:fld>
            <a:endParaRPr lang="de-DE"/>
          </a:p>
        </p:txBody>
      </p:sp>
      <p:sp>
        <p:nvSpPr>
          <p:cNvPr id="4" name="Fußzeilenplatzhalter 3">
            <a:extLst>
              <a:ext uri="{FF2B5EF4-FFF2-40B4-BE49-F238E27FC236}">
                <a16:creationId xmlns:a16="http://schemas.microsoft.com/office/drawing/2014/main" id="{D612B879-2A48-4302-5A6A-B0DCB61A96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939FB57D-68DC-82E4-F748-7ED98FEEF9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BE8196-8F67-3C46-9576-54A51C9ECAEC}" type="slidenum">
              <a:rPr lang="de-DE" smtClean="0"/>
              <a:t>‹Nr.›</a:t>
            </a:fld>
            <a:endParaRPr lang="de-DE"/>
          </a:p>
        </p:txBody>
      </p:sp>
    </p:spTree>
    <p:extLst>
      <p:ext uri="{BB962C8B-B14F-4D97-AF65-F5344CB8AC3E}">
        <p14:creationId xmlns:p14="http://schemas.microsoft.com/office/powerpoint/2010/main" val="408660740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F5106-4651-A44E-A8C4-391B9119DE11}" type="datetimeFigureOut">
              <a:rPr lang="de-DE" smtClean="0"/>
              <a:t>14.10.26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BE877-2795-EA4A-9CAC-FD0CE55B711C}" type="slidenum">
              <a:rPr lang="de-DE" smtClean="0"/>
              <a:t>‹Nr.›</a:t>
            </a:fld>
            <a:endParaRPr lang="de-DE"/>
          </a:p>
        </p:txBody>
      </p:sp>
    </p:spTree>
    <p:extLst>
      <p:ext uri="{BB962C8B-B14F-4D97-AF65-F5344CB8AC3E}">
        <p14:creationId xmlns:p14="http://schemas.microsoft.com/office/powerpoint/2010/main" val="2241058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70BE877-2795-EA4A-9CAC-FD0CE55B711C}" type="slidenum">
              <a:rPr lang="de-DE" smtClean="0"/>
              <a:t>1</a:t>
            </a:fld>
            <a:endParaRPr lang="de-DE"/>
          </a:p>
        </p:txBody>
      </p:sp>
    </p:spTree>
    <p:extLst>
      <p:ext uri="{BB962C8B-B14F-4D97-AF65-F5344CB8AC3E}">
        <p14:creationId xmlns:p14="http://schemas.microsoft.com/office/powerpoint/2010/main" val="3510603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2</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E5C3-AD56-789D-6EF6-220A5D95C99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457EB7-47FC-3992-96FA-DE39D4691F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1E8DACF-F40E-D12E-57BE-721CF72BABB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0805AF4-EA37-54AF-489E-B5F120B7B098}"/>
              </a:ext>
            </a:extLst>
          </p:cNvPr>
          <p:cNvSpPr>
            <a:spLocks noGrp="1"/>
          </p:cNvSpPr>
          <p:nvPr>
            <p:ph type="sldNum" sz="quarter" idx="5"/>
          </p:nvPr>
        </p:nvSpPr>
        <p:spPr/>
        <p:txBody>
          <a:bodyPr/>
          <a:lstStyle/>
          <a:p>
            <a:fld id="{370BE877-2795-EA4A-9CAC-FD0CE55B711C}" type="slidenum">
              <a:rPr lang="de-DE" smtClean="0"/>
              <a:t>3</a:t>
            </a:fld>
            <a:endParaRPr lang="de-DE"/>
          </a:p>
        </p:txBody>
      </p:sp>
    </p:spTree>
    <p:extLst>
      <p:ext uri="{BB962C8B-B14F-4D97-AF65-F5344CB8AC3E}">
        <p14:creationId xmlns:p14="http://schemas.microsoft.com/office/powerpoint/2010/main" val="178106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71959-910D-B9EB-62D0-E2D1A6407D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59F3B4-BEC0-CDA7-A9D3-2FD496F0AEC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AAF8CB9-9829-7509-03E1-EAF5EF2BB77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BFC92EB2-81B0-38C5-2C5D-8C95B770BF3A}"/>
              </a:ext>
            </a:extLst>
          </p:cNvPr>
          <p:cNvSpPr>
            <a:spLocks noGrp="1"/>
          </p:cNvSpPr>
          <p:nvPr>
            <p:ph type="sldNum" sz="quarter" idx="5"/>
          </p:nvPr>
        </p:nvSpPr>
        <p:spPr/>
        <p:txBody>
          <a:bodyPr/>
          <a:lstStyle/>
          <a:p>
            <a:fld id="{370BE877-2795-EA4A-9CAC-FD0CE55B711C}" type="slidenum">
              <a:rPr lang="de-DE" smtClean="0"/>
              <a:t>4</a:t>
            </a:fld>
            <a:endParaRPr lang="de-DE"/>
          </a:p>
        </p:txBody>
      </p:sp>
    </p:spTree>
    <p:extLst>
      <p:ext uri="{BB962C8B-B14F-4D97-AF65-F5344CB8AC3E}">
        <p14:creationId xmlns:p14="http://schemas.microsoft.com/office/powerpoint/2010/main" val="4094937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038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1658290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46194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2624367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33906173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4B133AEF-8FEB-0DEF-AB51-1A726E0A5DBC}"/>
              </a:ext>
            </a:extLst>
          </p:cNvPr>
          <p:cNvPicPr>
            <a:picLocks noChangeAspect="1"/>
          </p:cNvPicPr>
          <p:nvPr userDrawn="1"/>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3999401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40E9FA6-B99F-F8B5-F6CA-07DCA6F26AB1}"/>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7D9420CF-3664-8C28-782B-2281A38B08C8}"/>
              </a:ext>
            </a:extLst>
          </p:cNvPr>
          <p:cNvPicPr>
            <a:picLocks noChangeAspect="1"/>
          </p:cNvPicPr>
          <p:nvPr userDrawn="1"/>
        </p:nvPicPr>
        <p:blipFill>
          <a:blip r:embed="rId3"/>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206550838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14488A9-25D4-D5C8-FB05-F6087F1582B7}"/>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FF7E3E84-35BC-3AFE-CC83-A6667B303FFA}"/>
              </a:ext>
            </a:extLst>
          </p:cNvPr>
          <p:cNvPicPr>
            <a:picLocks noChangeAspect="1"/>
          </p:cNvPicPr>
          <p:nvPr userDrawn="1"/>
        </p:nvPicPr>
        <p:blipFill>
          <a:blip r:embed="rId3">
            <a:duotone>
              <a:prstClr val="black"/>
              <a:srgbClr val="A3A566">
                <a:tint val="45000"/>
                <a:satMod val="400000"/>
              </a:srgbClr>
            </a:duotone>
          </a:blip>
          <a:stretch>
            <a:fillRect/>
          </a:stretch>
        </p:blipFill>
        <p:spPr>
          <a:xfrm rot="10800000">
            <a:off x="-57666" y="-129444"/>
            <a:ext cx="3591697" cy="7116885"/>
          </a:xfrm>
          <a:prstGeom prst="rect">
            <a:avLst/>
          </a:prstGeom>
          <a:noFill/>
        </p:spPr>
      </p:pic>
    </p:spTree>
    <p:extLst>
      <p:ext uri="{BB962C8B-B14F-4D97-AF65-F5344CB8AC3E}">
        <p14:creationId xmlns:p14="http://schemas.microsoft.com/office/powerpoint/2010/main" val="2497693735"/>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A83EF734-0CA1-8E80-2218-A8D877A84338}"/>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7AA2BE">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1838641295"/>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8B7D79D5-487C-107E-E4BC-9405B0539939}"/>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D0815A">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520652291"/>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56859855-A6CA-331C-F37D-8E53F25CD6EA}"/>
              </a:ext>
            </a:extLst>
          </p:cNvPr>
          <p:cNvSpPr txBox="1"/>
          <p:nvPr/>
        </p:nvSpPr>
        <p:spPr>
          <a:xfrm>
            <a:off x="1430514" y="1354829"/>
            <a:ext cx="9330971" cy="889282"/>
          </a:xfrm>
          <a:prstGeom prst="rect">
            <a:avLst/>
          </a:prstGeom>
          <a:noFill/>
        </p:spPr>
        <p:txBody>
          <a:bodyPr wrap="square" rtlCol="0">
            <a:spAutoFit/>
          </a:bodyPr>
          <a:lstStyle/>
          <a:p>
            <a:pPr algn="ctr">
              <a:lnSpc>
                <a:spcPct val="70000"/>
              </a:lnSpc>
            </a:pPr>
            <a:r>
              <a:rPr lang="de-DE" sz="7200" spc="160" dirty="0">
                <a:solidFill>
                  <a:srgbClr val="D18259"/>
                </a:solidFill>
                <a:latin typeface="Amatic SC" pitchFamily="2" charset="-79"/>
                <a:ea typeface="Open Sans Semibold" panose="020B0706030804020204" pitchFamily="34" charset="0"/>
                <a:cs typeface="Amatic SC" pitchFamily="2" charset="-79"/>
              </a:rPr>
              <a:t>MUTIG IN DIE ZUKUNFT</a:t>
            </a:r>
          </a:p>
        </p:txBody>
      </p:sp>
      <p:pic>
        <p:nvPicPr>
          <p:cNvPr id="9" name="Grafik 8">
            <a:extLst>
              <a:ext uri="{FF2B5EF4-FFF2-40B4-BE49-F238E27FC236}">
                <a16:creationId xmlns:a16="http://schemas.microsoft.com/office/drawing/2014/main" id="{FFDE1AA0-C0B7-952B-7D2B-58D0206B2B89}"/>
              </a:ext>
            </a:extLst>
          </p:cNvPr>
          <p:cNvPicPr>
            <a:picLocks noChangeAspect="1"/>
          </p:cNvPicPr>
          <p:nvPr/>
        </p:nvPicPr>
        <p:blipFill>
          <a:blip r:embed="rId3">
            <a:alphaModFix amt="90000"/>
          </a:blip>
          <a:stretch>
            <a:fillRect/>
          </a:stretch>
        </p:blipFill>
        <p:spPr>
          <a:xfrm>
            <a:off x="8638526" y="2483807"/>
            <a:ext cx="2122959" cy="2130083"/>
          </a:xfrm>
          <a:prstGeom prst="rect">
            <a:avLst/>
          </a:prstGeom>
        </p:spPr>
      </p:pic>
      <p:pic>
        <p:nvPicPr>
          <p:cNvPr id="10" name="Grafik 9">
            <a:extLst>
              <a:ext uri="{FF2B5EF4-FFF2-40B4-BE49-F238E27FC236}">
                <a16:creationId xmlns:a16="http://schemas.microsoft.com/office/drawing/2014/main" id="{0A6414AE-937F-1FF3-2FF4-ED39057B9844}"/>
              </a:ext>
            </a:extLst>
          </p:cNvPr>
          <p:cNvPicPr>
            <a:picLocks noChangeAspect="1"/>
          </p:cNvPicPr>
          <p:nvPr/>
        </p:nvPicPr>
        <p:blipFill>
          <a:blip r:embed="rId4"/>
          <a:stretch>
            <a:fillRect/>
          </a:stretch>
        </p:blipFill>
        <p:spPr>
          <a:xfrm>
            <a:off x="4115830" y="3691307"/>
            <a:ext cx="3960340" cy="2269807"/>
          </a:xfrm>
          <a:prstGeom prst="rect">
            <a:avLst/>
          </a:prstGeom>
        </p:spPr>
      </p:pic>
      <p:sp>
        <p:nvSpPr>
          <p:cNvPr id="12" name="Textfeld 11">
            <a:extLst>
              <a:ext uri="{FF2B5EF4-FFF2-40B4-BE49-F238E27FC236}">
                <a16:creationId xmlns:a16="http://schemas.microsoft.com/office/drawing/2014/main" id="{1D74027B-8A55-9E62-50C7-7BD7E682A73F}"/>
              </a:ext>
            </a:extLst>
          </p:cNvPr>
          <p:cNvSpPr txBox="1"/>
          <p:nvPr/>
        </p:nvSpPr>
        <p:spPr>
          <a:xfrm>
            <a:off x="8630288" y="3092551"/>
            <a:ext cx="2122959" cy="667875"/>
          </a:xfrm>
          <a:prstGeom prst="rect">
            <a:avLst/>
          </a:prstGeom>
          <a:noFill/>
        </p:spPr>
        <p:txBody>
          <a:bodyPr wrap="square" rtlCol="0">
            <a:spAutoFit/>
          </a:bodyPr>
          <a:lstStyle/>
          <a:p>
            <a:pPr algn="ctr">
              <a:lnSpc>
                <a:spcPct val="70000"/>
              </a:lnSpc>
            </a:pPr>
            <a:r>
              <a:rPr lang="de-DE" sz="2200" b="1" spc="160" dirty="0">
                <a:solidFill>
                  <a:schemeClr val="bg1"/>
                </a:solidFill>
                <a:latin typeface="Amatic SC" pitchFamily="2" charset="-79"/>
                <a:ea typeface="Open Sans Semibold" panose="020B0706030804020204" pitchFamily="34" charset="0"/>
                <a:cs typeface="Amatic SC" pitchFamily="2" charset="-79"/>
              </a:rPr>
              <a:t>Allianzgebetswoch</a:t>
            </a:r>
            <a:r>
              <a:rPr lang="de-DE" sz="2200" spc="160" dirty="0">
                <a:solidFill>
                  <a:schemeClr val="bg1"/>
                </a:solidFill>
                <a:latin typeface="Amatic SC" pitchFamily="2" charset="-79"/>
                <a:ea typeface="Open Sans Semibold" panose="020B0706030804020204" pitchFamily="34" charset="0"/>
                <a:cs typeface="Amatic SC" pitchFamily="2" charset="-79"/>
              </a:rPr>
              <a:t>e</a:t>
            </a:r>
          </a:p>
          <a:p>
            <a:pPr algn="ctr">
              <a:lnSpc>
                <a:spcPct val="100000"/>
              </a:lnSpc>
            </a:pPr>
            <a:r>
              <a:rPr lang="de-CH" sz="2200" b="1" dirty="0">
                <a:solidFill>
                  <a:schemeClr val="bg1"/>
                </a:solidFill>
                <a:latin typeface="Amatic SC" pitchFamily="2" charset="-79"/>
                <a:cs typeface="Amatic SC" pitchFamily="2" charset="-79"/>
              </a:rPr>
              <a:t>10.– 17. </a:t>
            </a:r>
            <a:r>
              <a:rPr lang="de-CH" sz="2200" b="1" dirty="0" err="1">
                <a:solidFill>
                  <a:schemeClr val="bg1"/>
                </a:solidFill>
                <a:latin typeface="Amatic SC" pitchFamily="2" charset="-79"/>
                <a:cs typeface="Amatic SC" pitchFamily="2" charset="-79"/>
              </a:rPr>
              <a:t>januar</a:t>
            </a:r>
            <a:r>
              <a:rPr lang="de-CH" sz="2200" b="1" dirty="0">
                <a:solidFill>
                  <a:schemeClr val="bg1"/>
                </a:solidFill>
                <a:latin typeface="Amatic SC" pitchFamily="2" charset="-79"/>
                <a:cs typeface="Amatic SC" pitchFamily="2" charset="-79"/>
              </a:rPr>
              <a:t> 2027</a:t>
            </a:r>
          </a:p>
        </p:txBody>
      </p:sp>
    </p:spTree>
    <p:extLst>
      <p:ext uri="{BB962C8B-B14F-4D97-AF65-F5344CB8AC3E}">
        <p14:creationId xmlns:p14="http://schemas.microsoft.com/office/powerpoint/2010/main" val="1385952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4</a:t>
            </a:r>
          </a:p>
        </p:txBody>
      </p:sp>
      <p:sp>
        <p:nvSpPr>
          <p:cNvPr id="16" name="Textfeld 15">
            <a:extLst>
              <a:ext uri="{FF2B5EF4-FFF2-40B4-BE49-F238E27FC236}">
                <a16:creationId xmlns:a16="http://schemas.microsoft.com/office/drawing/2014/main" id="{586F359E-F05F-9AE5-596F-8665DD1002E4}"/>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KIRCHEN IN INDIEN STÄRKEN</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Allianz Indien</a:t>
            </a:r>
          </a:p>
        </p:txBody>
      </p:sp>
      <p:pic>
        <p:nvPicPr>
          <p:cNvPr id="2" name="Grafik 1">
            <a:extLst>
              <a:ext uri="{FF2B5EF4-FFF2-40B4-BE49-F238E27FC236}">
                <a16:creationId xmlns:a16="http://schemas.microsoft.com/office/drawing/2014/main" id="{FC4867DD-E886-9D87-1710-33ED3A25E08B}"/>
              </a:ext>
            </a:extLst>
          </p:cNvPr>
          <p:cNvPicPr>
            <a:picLocks noChangeAspect="1"/>
          </p:cNvPicPr>
          <p:nvPr/>
        </p:nvPicPr>
        <p:blipFill>
          <a:blip r:embed="rId4"/>
          <a:stretch>
            <a:fillRect/>
          </a:stretch>
        </p:blipFill>
        <p:spPr>
          <a:xfrm rot="21200814">
            <a:off x="3851957" y="2720509"/>
            <a:ext cx="7875625" cy="4328339"/>
          </a:xfrm>
          <a:prstGeom prst="rect">
            <a:avLst/>
          </a:prstGeom>
        </p:spPr>
      </p:pic>
    </p:spTree>
    <p:extLst>
      <p:ext uri="{BB962C8B-B14F-4D97-AF65-F5344CB8AC3E}">
        <p14:creationId xmlns:p14="http://schemas.microsoft.com/office/powerpoint/2010/main" val="2128848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CCFBD-AFA9-0EAE-CF95-CAB9B5D92716}"/>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CDEA10F1-8450-D754-8A87-ACEFF4AF4AD3}"/>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C98C5913-D018-60DF-CD10-7114F69AC89E}"/>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rgbClr val="F7F2E2"/>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4</a:t>
            </a:r>
          </a:p>
        </p:txBody>
      </p:sp>
      <p:sp>
        <p:nvSpPr>
          <p:cNvPr id="3" name="Textfeld 2">
            <a:extLst>
              <a:ext uri="{FF2B5EF4-FFF2-40B4-BE49-F238E27FC236}">
                <a16:creationId xmlns:a16="http://schemas.microsoft.com/office/drawing/2014/main" id="{24AE65A5-E736-18AC-A700-F5E61C1B2F40}"/>
              </a:ext>
            </a:extLst>
          </p:cNvPr>
          <p:cNvSpPr txBox="1"/>
          <p:nvPr/>
        </p:nvSpPr>
        <p:spPr>
          <a:xfrm>
            <a:off x="3991231" y="3046776"/>
            <a:ext cx="7831491" cy="3590727"/>
          </a:xfrm>
          <a:prstGeom prst="rect">
            <a:avLst/>
          </a:prstGeom>
          <a:noFill/>
        </p:spPr>
        <p:txBody>
          <a:bodyPr wrap="square">
            <a:spAutoFit/>
          </a:bodyPr>
          <a:lstStyle/>
          <a:p>
            <a:pPr marL="0" marR="0">
              <a:spcAft>
                <a:spcPts val="428"/>
              </a:spcAft>
              <a:buNone/>
            </a:pPr>
            <a:r>
              <a:rPr lang="de-CH" sz="1600" dirty="0">
                <a:effectLst/>
                <a:latin typeface="Aptos" panose="020B0004020202020204" pitchFamily="34" charset="0"/>
              </a:rPr>
              <a:t>Seit 75 Jahren bringt Indiens Evangelische Allianz (EFI) Kirchen zu Gemeinschaft, Zeug-</a:t>
            </a:r>
            <a:r>
              <a:rPr lang="de-CH" sz="1600" dirty="0" err="1">
                <a:effectLst/>
                <a:latin typeface="Aptos" panose="020B0004020202020204" pitchFamily="34" charset="0"/>
              </a:rPr>
              <a:t>nis</a:t>
            </a:r>
            <a:r>
              <a:rPr lang="de-CH" sz="1600" dirty="0">
                <a:effectLst/>
                <a:latin typeface="Aptos" panose="020B0004020202020204" pitchFamily="34" charset="0"/>
              </a:rPr>
              <a:t> und Dienst zusammen. Sie ist auch Gründungsmitglied der WEA und verbindet über 65’000 Kirchen durch über 55 Denominationen und 125 Organisationen. Generalsekretär Vijayesh Lal schreibt:</a:t>
            </a:r>
          </a:p>
          <a:p>
            <a:pPr marL="0" marR="0">
              <a:spcAft>
                <a:spcPts val="428"/>
              </a:spcAft>
              <a:buNone/>
            </a:pPr>
            <a:r>
              <a:rPr lang="de-CH" sz="1600" dirty="0">
                <a:effectLst/>
                <a:latin typeface="Aptos" panose="020B0004020202020204" pitchFamily="34" charset="0"/>
              </a:rPr>
              <a:t>«Wir danken Gott für das Wachstum der Kirche in Indien. Doch in einem sich stark wandelnden Land fragen wir: Welche Art von Kirche entsteht hier? Wir sehnen uns nach einer Kirche, die in Christus gereift und in Gottes Wort verwurzelt ist, die Jünger macht, ihren Nächsten dient und auch unter Druck treu bleibt. Die EFI investiert in theologische und Leitungsausbildung, Mentoring und praktische Befähigung. In vielen Teilen Indiens erleben Kirchen falsche Anschuldigungen, Verhaftungen, Einschüchterungen und Gewalt. Die EFI hilft Leitern durch Rechtsberatung und weises Handeln bei Verfolgung und unterstützt in Krisen seelsorgerisch, praktisch und rechtlich. Wir sind dankbar, dass die Kirchen in der Schweiz uns als ein Leib in Christus beistehen. Wir vertrauen auf Gott, der seine Kirche stärkt und zu einem treuen Zeugen in Indien macht.»</a:t>
            </a:r>
          </a:p>
        </p:txBody>
      </p:sp>
      <p:sp>
        <p:nvSpPr>
          <p:cNvPr id="2" name="Textfeld 1">
            <a:extLst>
              <a:ext uri="{FF2B5EF4-FFF2-40B4-BE49-F238E27FC236}">
                <a16:creationId xmlns:a16="http://schemas.microsoft.com/office/drawing/2014/main" id="{72E0BFC7-173D-743A-2C11-16121148D779}"/>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KIRCHEN IN INDIEN STÄRKEN</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Allianz Indien</a:t>
            </a:r>
          </a:p>
        </p:txBody>
      </p:sp>
    </p:spTree>
    <p:extLst>
      <p:ext uri="{BB962C8B-B14F-4D97-AF65-F5344CB8AC3E}">
        <p14:creationId xmlns:p14="http://schemas.microsoft.com/office/powerpoint/2010/main" val="2864865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93BD1-78B2-C22D-F095-26A9AE1195A7}"/>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C9CE2B3D-BEB9-C83B-7EBA-6BE86A8166EC}"/>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E2A0AD92-CBFC-1F06-B343-C402095CBD77}"/>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4</a:t>
            </a:r>
          </a:p>
        </p:txBody>
      </p:sp>
      <p:sp>
        <p:nvSpPr>
          <p:cNvPr id="3" name="Textfeld 2">
            <a:extLst>
              <a:ext uri="{FF2B5EF4-FFF2-40B4-BE49-F238E27FC236}">
                <a16:creationId xmlns:a16="http://schemas.microsoft.com/office/drawing/2014/main" id="{B4379EF7-DF3C-8C5D-1766-99B927F3548B}"/>
              </a:ext>
            </a:extLst>
          </p:cNvPr>
          <p:cNvSpPr txBox="1"/>
          <p:nvPr/>
        </p:nvSpPr>
        <p:spPr>
          <a:xfrm>
            <a:off x="3991232" y="3059135"/>
            <a:ext cx="7401698" cy="584775"/>
          </a:xfrm>
          <a:prstGeom prst="rect">
            <a:avLst/>
          </a:prstGeom>
          <a:noFill/>
        </p:spPr>
        <p:txBody>
          <a:bodyPr wrap="square">
            <a:spAutoFit/>
          </a:bodyPr>
          <a:lstStyle/>
          <a:p>
            <a:r>
              <a:rPr lang="de-CH" sz="1600" dirty="0">
                <a:solidFill>
                  <a:srgbClr val="D0815A"/>
                </a:solidFill>
                <a:latin typeface="Aptos" panose="020B0004020202020204" pitchFamily="34" charset="0"/>
              </a:rPr>
              <a:t>Ihre Spende kommt der Evangelischen Allianz in Indien zugute und hilft Kirchen, Verfolgung zu widerstehen, von Christus zu zeugen und den Menschen zu dienen.</a:t>
            </a:r>
          </a:p>
        </p:txBody>
      </p:sp>
      <p:pic>
        <p:nvPicPr>
          <p:cNvPr id="2" name="Grafik 1">
            <a:extLst>
              <a:ext uri="{FF2B5EF4-FFF2-40B4-BE49-F238E27FC236}">
                <a16:creationId xmlns:a16="http://schemas.microsoft.com/office/drawing/2014/main" id="{7D584F33-768F-27CD-D607-6E5BE241D0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81216" y="4529293"/>
            <a:ext cx="4029568" cy="1684611"/>
          </a:xfrm>
          <a:prstGeom prst="rect">
            <a:avLst/>
          </a:prstGeom>
        </p:spPr>
      </p:pic>
      <p:sp>
        <p:nvSpPr>
          <p:cNvPr id="4" name="Textfeld 3">
            <a:extLst>
              <a:ext uri="{FF2B5EF4-FFF2-40B4-BE49-F238E27FC236}">
                <a16:creationId xmlns:a16="http://schemas.microsoft.com/office/drawing/2014/main" id="{44BA7B18-D743-AE1D-1785-39A97D0C7F90}"/>
              </a:ext>
            </a:extLst>
          </p:cNvPr>
          <p:cNvSpPr txBox="1"/>
          <p:nvPr/>
        </p:nvSpPr>
        <p:spPr>
          <a:xfrm>
            <a:off x="8169181" y="5048433"/>
            <a:ext cx="3223749" cy="584775"/>
          </a:xfrm>
          <a:prstGeom prst="rect">
            <a:avLst/>
          </a:prstGeom>
          <a:noFill/>
        </p:spPr>
        <p:txBody>
          <a:bodyPr wrap="square">
            <a:spAutoFit/>
          </a:bodyPr>
          <a:lstStyle/>
          <a:p>
            <a:pPr algn="ctr"/>
            <a:r>
              <a:rPr lang="de-DE" sz="1600" dirty="0">
                <a:solidFill>
                  <a:schemeClr val="tx1">
                    <a:lumMod val="95000"/>
                    <a:lumOff val="5000"/>
                  </a:schemeClr>
                </a:solidFill>
                <a:latin typeface="Aptos" panose="020B0004020202020204" pitchFamily="34" charset="0"/>
                <a:ea typeface="Open Sans Light" panose="020B0306030504020204" pitchFamily="34" charset="0"/>
                <a:cs typeface="Open Sans Light" panose="020B0306030504020204" pitchFamily="34" charset="0"/>
              </a:rPr>
              <a:t>Herzlichen Dank!</a:t>
            </a:r>
          </a:p>
          <a:p>
            <a:pPr algn="ctr"/>
            <a:r>
              <a:rPr lang="de-CH" sz="1600" dirty="0" err="1">
                <a:solidFill>
                  <a:srgbClr val="D0815A"/>
                </a:solidFill>
                <a:latin typeface="Aptos" panose="020B0004020202020204" pitchFamily="34" charset="0"/>
              </a:rPr>
              <a:t>efionline.org</a:t>
            </a:r>
            <a:endParaRPr lang="de-CH" sz="1600" dirty="0">
              <a:solidFill>
                <a:srgbClr val="D0815A"/>
              </a:solidFill>
              <a:latin typeface="Aptos" panose="020B0004020202020204" pitchFamily="34" charset="0"/>
            </a:endParaRPr>
          </a:p>
        </p:txBody>
      </p:sp>
      <p:sp>
        <p:nvSpPr>
          <p:cNvPr id="5" name="Textfeld 4">
            <a:extLst>
              <a:ext uri="{FF2B5EF4-FFF2-40B4-BE49-F238E27FC236}">
                <a16:creationId xmlns:a16="http://schemas.microsoft.com/office/drawing/2014/main" id="{ABB82081-AD14-E6D5-F2BE-EBFFB6E890E9}"/>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KIRCHEN IN INDIEN STÄRKEN</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Allianz Indien</a:t>
            </a:r>
          </a:p>
        </p:txBody>
      </p:sp>
    </p:spTree>
    <p:extLst>
      <p:ext uri="{BB962C8B-B14F-4D97-AF65-F5344CB8AC3E}">
        <p14:creationId xmlns:p14="http://schemas.microsoft.com/office/powerpoint/2010/main" val="212568249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ba532d-f180-4f8f-872c-99e32e6fc8fa" xsi:nil="true"/>
    <lcf76f155ced4ddcb4097134ff3c332f xmlns="0867fed2-0fe1-4fd8-a119-e39e0a0a4aa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D85A4D44630F942A54B8591AA5FC0DD" ma:contentTypeVersion="20" ma:contentTypeDescription="Ein neues Dokument erstellen." ma:contentTypeScope="" ma:versionID="ecd8ab3f2a1228d579c0d66afaa9bbb1">
  <xsd:schema xmlns:xsd="http://www.w3.org/2001/XMLSchema" xmlns:xs="http://www.w3.org/2001/XMLSchema" xmlns:p="http://schemas.microsoft.com/office/2006/metadata/properties" xmlns:ns2="0867fed2-0fe1-4fd8-a119-e39e0a0a4aa0" xmlns:ns3="02ba532d-f180-4f8f-872c-99e32e6fc8fa" targetNamespace="http://schemas.microsoft.com/office/2006/metadata/properties" ma:root="true" ma:fieldsID="a40ff1cc7c48afd35753ffbdaad152c0" ns2:_="" ns3:_="">
    <xsd:import namespace="0867fed2-0fe1-4fd8-a119-e39e0a0a4aa0"/>
    <xsd:import namespace="02ba532d-f180-4f8f-872c-99e32e6fc8f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ServiceOCR" minOccurs="0"/>
                <xsd:element ref="ns3:SharedWithUsers" minOccurs="0"/>
                <xsd:element ref="ns3:SharedWithDetails" minOccurs="0"/>
                <xsd:element ref="ns3:TaxCatchAll" minOccurs="0"/>
                <xsd:element ref="ns2:lcf76f155ced4ddcb4097134ff3c332f"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67fed2-0fe1-4fd8-a119-e39e0a0a4a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d8343e44-f747-4201-bfe2-a13ad0dbe315"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a532d-f180-4f8f-872c-99e32e6fc8fa"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TaxCatchAll" ma:index="20" nillable="true" ma:displayName="Taxonomy Catch All Column" ma:hidden="true" ma:list="{6c1eccb9-f7e9-4296-956e-c7f7996e5df9}" ma:internalName="TaxCatchAll" ma:showField="CatchAllData" ma:web="02ba532d-f180-4f8f-872c-99e32e6fc8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DF4630-25C3-4DB8-8C11-F07DBD4B589D}">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02ba532d-f180-4f8f-872c-99e32e6fc8fa"/>
    <ds:schemaRef ds:uri="http://purl.org/dc/elements/1.1/"/>
    <ds:schemaRef ds:uri="http://purl.org/dc/terms/"/>
    <ds:schemaRef ds:uri="http://schemas.openxmlformats.org/package/2006/metadata/core-properties"/>
    <ds:schemaRef ds:uri="0867fed2-0fe1-4fd8-a119-e39e0a0a4aa0"/>
    <ds:schemaRef ds:uri="http://www.w3.org/XML/1998/namespace"/>
  </ds:schemaRefs>
</ds:datastoreItem>
</file>

<file path=customXml/itemProps2.xml><?xml version="1.0" encoding="utf-8"?>
<ds:datastoreItem xmlns:ds="http://schemas.openxmlformats.org/officeDocument/2006/customXml" ds:itemID="{89AC8310-DF2D-450D-BB49-6C8DBD2D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67fed2-0fe1-4fd8-a119-e39e0a0a4aa0"/>
    <ds:schemaRef ds:uri="02ba532d-f180-4f8f-872c-99e32e6fc8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8BAF76-D84A-4C20-9081-2C75035AA3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270</Words>
  <Application>Microsoft Macintosh PowerPoint</Application>
  <PresentationFormat>Breitbild</PresentationFormat>
  <Paragraphs>27</Paragraphs>
  <Slides>4</Slides>
  <Notes>4</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4</vt:i4>
      </vt:variant>
    </vt:vector>
  </HeadingPairs>
  <TitlesOfParts>
    <vt:vector size="13" baseType="lpstr">
      <vt:lpstr>Amatic SC</vt:lpstr>
      <vt:lpstr>Aptos</vt:lpstr>
      <vt:lpstr>Arial</vt:lpstr>
      <vt:lpstr>Montserrat Light</vt:lpstr>
      <vt:lpstr>Office</vt:lpstr>
      <vt:lpstr>Benutzerdefiniertes Design</vt:lpstr>
      <vt:lpstr>4_Benutzerdefiniertes Design</vt:lpstr>
      <vt:lpstr>2_Benutzerdefiniertes Design</vt:lpstr>
      <vt:lpstr>3_Benutzerdefiniertes Design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Roland Mürner</dc:creator>
  <cp:lastModifiedBy>Roland Mürner</cp:lastModifiedBy>
  <cp:revision>27</cp:revision>
  <dcterms:created xsi:type="dcterms:W3CDTF">2021-09-09T15:33:07Z</dcterms:created>
  <dcterms:modified xsi:type="dcterms:W3CDTF">2026-10-14T12:30:31Z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0x010100AD85A4D44630F942A54B8591AA5FC0DD</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